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26"/>
  </p:notesMasterIdLst>
  <p:sldIdLst>
    <p:sldId id="260" r:id="rId2"/>
    <p:sldId id="279" r:id="rId3"/>
    <p:sldId id="281" r:id="rId4"/>
    <p:sldId id="282" r:id="rId5"/>
    <p:sldId id="256" r:id="rId6"/>
    <p:sldId id="280" r:id="rId7"/>
    <p:sldId id="265" r:id="rId8"/>
    <p:sldId id="270" r:id="rId9"/>
    <p:sldId id="267" r:id="rId10"/>
    <p:sldId id="283" r:id="rId11"/>
    <p:sldId id="266" r:id="rId12"/>
    <p:sldId id="268" r:id="rId13"/>
    <p:sldId id="278" r:id="rId14"/>
    <p:sldId id="271" r:id="rId15"/>
    <p:sldId id="285" r:id="rId16"/>
    <p:sldId id="261" r:id="rId17"/>
    <p:sldId id="284" r:id="rId18"/>
    <p:sldId id="287" r:id="rId19"/>
    <p:sldId id="288" r:id="rId20"/>
    <p:sldId id="289" r:id="rId21"/>
    <p:sldId id="292" r:id="rId22"/>
    <p:sldId id="291" r:id="rId23"/>
    <p:sldId id="262"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53B8"/>
    <a:srgbClr val="201E40"/>
    <a:srgbClr val="521E3B"/>
    <a:srgbClr val="8152B8"/>
    <a:srgbClr val="C89DB5"/>
    <a:srgbClr val="DBB1C8"/>
    <a:srgbClr val="9DBCFC"/>
    <a:srgbClr val="FFCEBB"/>
    <a:srgbClr val="4B4695"/>
    <a:srgbClr val="2F2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1" autoAdjust="0"/>
    <p:restoredTop sz="84224" autoAdjust="0"/>
  </p:normalViewPr>
  <p:slideViewPr>
    <p:cSldViewPr snapToGrid="0">
      <p:cViewPr>
        <p:scale>
          <a:sx n="76" d="100"/>
          <a:sy n="76" d="100"/>
        </p:scale>
        <p:origin x="789" y="-8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CCD651-DE09-4AEC-AA5B-7247DC1F52E5}"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3DA19-7E1E-4E20-AF71-F40906DF97EF}" type="slidenum">
              <a:rPr lang="en-US" smtClean="0"/>
              <a:t>‹#›</a:t>
            </a:fld>
            <a:endParaRPr lang="en-US"/>
          </a:p>
        </p:txBody>
      </p:sp>
    </p:spTree>
    <p:extLst>
      <p:ext uri="{BB962C8B-B14F-4D97-AF65-F5344CB8AC3E}">
        <p14:creationId xmlns:p14="http://schemas.microsoft.com/office/powerpoint/2010/main" val="2195526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2E86C-0B9D-DFC4-3AAE-1F737869F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9E755-61FA-8966-B31F-FD1642BA3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41725-A445-5D33-4A7E-D4A5D9B52FDE}"/>
              </a:ext>
            </a:extLst>
          </p:cNvPr>
          <p:cNvSpPr>
            <a:spLocks noGrp="1"/>
          </p:cNvSpPr>
          <p:nvPr>
            <p:ph type="body" idx="1"/>
          </p:nvPr>
        </p:nvSpPr>
        <p:spPr/>
        <p:txBody>
          <a:bodyPr/>
          <a:lstStyle/>
          <a:p>
            <a:r>
              <a:rPr lang="vi-VN" b="0" i="0" dirty="0">
                <a:solidFill>
                  <a:srgbClr val="444444"/>
                </a:solidFill>
                <a:effectLst/>
                <a:latin typeface="Open Sans" panose="020B0606030504020204" pitchFamily="34" charset="0"/>
              </a:rPr>
              <a:t>Trong </a:t>
            </a:r>
            <a:r>
              <a:rPr lang="vi-VN" b="0" i="0" dirty="0" err="1">
                <a:solidFill>
                  <a:srgbClr val="444444"/>
                </a:solidFill>
                <a:effectLst/>
                <a:latin typeface="Open Sans" panose="020B0606030504020204" pitchFamily="34" charset="0"/>
              </a:rPr>
              <a:t>slide</a:t>
            </a:r>
            <a:r>
              <a:rPr lang="vi-VN" b="0" i="0" dirty="0">
                <a:solidFill>
                  <a:srgbClr val="444444"/>
                </a:solidFill>
                <a:effectLst/>
                <a:latin typeface="Open Sans" panose="020B0606030504020204" pitchFamily="34" charset="0"/>
              </a:rPr>
              <a:t> này, chúng ta sẽ tập trung vào mục tiêu của báo cáo. Đây là một quá trình quan trọng giúp chúng ta hiểu rõ hơn về động lực và xu hướng của khách hàng trong ngành viễn thông. Bằng cách định rõ các mục tiêu chính, chúng ta có thể đảm bảo rằng báo cáo sẽ tập trung vào việc cung cấp những hiểu biết thực sự có giá trị cho các nhà quản lý. Phân tích dữ liệu là một phần thiết yếu, mà sẽ cho phép mình đánh giá một cách khách quan tình hình hiện tại và xác định các yếu tố quan trọng ảnh hưởng đến hành vi của khách hàng.</a:t>
            </a:r>
            <a:endParaRPr lang="en-US" dirty="0"/>
          </a:p>
        </p:txBody>
      </p:sp>
      <p:sp>
        <p:nvSpPr>
          <p:cNvPr id="4" name="Slide Number Placeholder 3">
            <a:extLst>
              <a:ext uri="{FF2B5EF4-FFF2-40B4-BE49-F238E27FC236}">
                <a16:creationId xmlns:a16="http://schemas.microsoft.com/office/drawing/2014/main" id="{330E6707-2483-25A3-0238-5B7D199C8D92}"/>
              </a:ext>
            </a:extLst>
          </p:cNvPr>
          <p:cNvSpPr>
            <a:spLocks noGrp="1"/>
          </p:cNvSpPr>
          <p:nvPr>
            <p:ph type="sldNum" sz="quarter" idx="5"/>
          </p:nvPr>
        </p:nvSpPr>
        <p:spPr/>
        <p:txBody>
          <a:bodyPr/>
          <a:lstStyle/>
          <a:p>
            <a:fld id="{2123DA19-7E1E-4E20-AF71-F40906DF97EF}" type="slidenum">
              <a:rPr lang="en-US" smtClean="0"/>
              <a:t>3</a:t>
            </a:fld>
            <a:endParaRPr lang="en-US"/>
          </a:p>
        </p:txBody>
      </p:sp>
    </p:spTree>
    <p:extLst>
      <p:ext uri="{BB962C8B-B14F-4D97-AF65-F5344CB8AC3E}">
        <p14:creationId xmlns:p14="http://schemas.microsoft.com/office/powerpoint/2010/main" val="771462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vi-VN" b="1" dirty="0"/>
              <a:t>Nhóm chi phí cao (&gt;70):</a:t>
            </a:r>
            <a:endParaRPr lang="vi-VN" dirty="0"/>
          </a:p>
          <a:p>
            <a:pPr marL="742950" lvl="1" indent="-285750">
              <a:buFont typeface="Arial" panose="020B0604020202020204" pitchFamily="34" charset="0"/>
              <a:buChar char="•"/>
            </a:pPr>
            <a:r>
              <a:rPr lang="vi-VN" dirty="0"/>
              <a:t>Tỷ lệ rời bỏ cao nhất, chiếm </a:t>
            </a:r>
            <a:r>
              <a:rPr lang="vi-VN" b="1" dirty="0"/>
              <a:t>35.36%</a:t>
            </a:r>
            <a:r>
              <a:rPr lang="vi-VN" dirty="0"/>
              <a:t>.</a:t>
            </a:r>
          </a:p>
          <a:p>
            <a:pPr marL="742950" lvl="1" indent="-285750">
              <a:buFont typeface="Arial" panose="020B0604020202020204" pitchFamily="34" charset="0"/>
              <a:buChar char="•"/>
            </a:pPr>
            <a:r>
              <a:rPr lang="vi-VN" dirty="0"/>
              <a:t>Mức chi phí trung bình hàng tháng là </a:t>
            </a:r>
            <a:r>
              <a:rPr lang="vi-VN" b="1" dirty="0"/>
              <a:t>90.23</a:t>
            </a:r>
            <a:r>
              <a:rPr lang="vi-VN" dirty="0"/>
              <a:t>, điều này có thể tạo áp lực tài chính lên khách hàng, dẫn đến việc rời bỏ.</a:t>
            </a:r>
          </a:p>
          <a:p>
            <a:pPr>
              <a:buFont typeface="Arial" panose="020B0604020202020204" pitchFamily="34" charset="0"/>
              <a:buChar char="•"/>
            </a:pPr>
            <a:r>
              <a:rPr lang="vi-VN" b="1" dirty="0"/>
              <a:t>Nhóm chi phí trung bình (30-70):</a:t>
            </a:r>
            <a:endParaRPr lang="vi-VN" dirty="0"/>
          </a:p>
          <a:p>
            <a:pPr marL="742950" lvl="1" indent="-285750">
              <a:buFont typeface="Arial" panose="020B0604020202020204" pitchFamily="34" charset="0"/>
              <a:buChar char="•"/>
            </a:pPr>
            <a:r>
              <a:rPr lang="vi-VN" dirty="0"/>
              <a:t>Tỷ lệ rời bỏ là </a:t>
            </a:r>
            <a:r>
              <a:rPr lang="vi-VN" b="1" dirty="0"/>
              <a:t>24.35%</a:t>
            </a:r>
            <a:r>
              <a:rPr lang="vi-VN" dirty="0"/>
              <a:t>, thấp hơn so với nhóm chi phí cao.</a:t>
            </a:r>
          </a:p>
          <a:p>
            <a:pPr marL="742950" lvl="1" indent="-285750">
              <a:buFont typeface="Arial" panose="020B0604020202020204" pitchFamily="34" charset="0"/>
              <a:buChar char="•"/>
            </a:pPr>
            <a:r>
              <a:rPr lang="vi-VN" dirty="0"/>
              <a:t>Mức chi phí trung bình hàng tháng là </a:t>
            </a:r>
            <a:r>
              <a:rPr lang="vi-VN" b="1" dirty="0"/>
              <a:t>53.83</a:t>
            </a:r>
            <a:r>
              <a:rPr lang="vi-VN" dirty="0"/>
              <a:t>, đây là nhóm lớn nhất với mức giá vừa phải.</a:t>
            </a:r>
          </a:p>
          <a:p>
            <a:pPr>
              <a:buFont typeface="Arial" panose="020B0604020202020204" pitchFamily="34" charset="0"/>
              <a:buChar char="•"/>
            </a:pPr>
            <a:r>
              <a:rPr lang="vi-VN" b="1" dirty="0"/>
              <a:t>Nhóm chi phí thấp (&lt;30):</a:t>
            </a:r>
            <a:endParaRPr lang="vi-VN" dirty="0"/>
          </a:p>
          <a:p>
            <a:pPr marL="742950" lvl="1" indent="-285750">
              <a:buFont typeface="Arial" panose="020B0604020202020204" pitchFamily="34" charset="0"/>
              <a:buChar char="•"/>
            </a:pPr>
            <a:r>
              <a:rPr lang="vi-VN" dirty="0"/>
              <a:t>Tỷ lệ rời bỏ thấp nhất, chỉ </a:t>
            </a:r>
            <a:r>
              <a:rPr lang="vi-VN" b="1" dirty="0"/>
              <a:t>9.80%</a:t>
            </a:r>
            <a:r>
              <a:rPr lang="vi-VN" dirty="0"/>
              <a:t>.</a:t>
            </a:r>
          </a:p>
          <a:p>
            <a:pPr marL="742950" lvl="1" indent="-285750">
              <a:buFont typeface="Arial" panose="020B0604020202020204" pitchFamily="34" charset="0"/>
              <a:buChar char="•"/>
            </a:pPr>
            <a:r>
              <a:rPr lang="vi-VN" dirty="0"/>
              <a:t>Mức chi phí trung bình hàng tháng là </a:t>
            </a:r>
            <a:r>
              <a:rPr lang="vi-VN" b="1" dirty="0"/>
              <a:t>21.50</a:t>
            </a:r>
            <a:r>
              <a:rPr lang="vi-VN" dirty="0"/>
              <a:t>, do giá cả hợp lý, khách hàng ít có xu hướng rời bỏ.</a:t>
            </a:r>
          </a:p>
        </p:txBody>
      </p:sp>
      <p:sp>
        <p:nvSpPr>
          <p:cNvPr id="4" name="Slide Number Placeholder 3"/>
          <p:cNvSpPr>
            <a:spLocks noGrp="1"/>
          </p:cNvSpPr>
          <p:nvPr>
            <p:ph type="sldNum" sz="quarter" idx="5"/>
          </p:nvPr>
        </p:nvSpPr>
        <p:spPr/>
        <p:txBody>
          <a:bodyPr/>
          <a:lstStyle/>
          <a:p>
            <a:fld id="{2123DA19-7E1E-4E20-AF71-F40906DF97EF}" type="slidenum">
              <a:rPr lang="en-US" smtClean="0"/>
              <a:t>18</a:t>
            </a:fld>
            <a:endParaRPr lang="en-US"/>
          </a:p>
        </p:txBody>
      </p:sp>
    </p:spTree>
    <p:extLst>
      <p:ext uri="{BB962C8B-B14F-4D97-AF65-F5344CB8AC3E}">
        <p14:creationId xmlns:p14="http://schemas.microsoft.com/office/powerpoint/2010/main" val="1256412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DFBA0-0CF2-608D-D126-077E0952E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0C083-79CE-6E70-9D58-AF25B3862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842CB-DB12-1F0C-56DF-20B726E4EDF0}"/>
              </a:ext>
            </a:extLst>
          </p:cNvPr>
          <p:cNvSpPr>
            <a:spLocks noGrp="1"/>
          </p:cNvSpPr>
          <p:nvPr>
            <p:ph type="body" idx="1"/>
          </p:nvPr>
        </p:nvSpPr>
        <p:spPr/>
        <p:txBody>
          <a:bodyPr/>
          <a:lstStyle/>
          <a:p>
            <a:pPr>
              <a:buFont typeface="Arial" panose="020B0604020202020204" pitchFamily="34" charset="0"/>
              <a:buChar char="•"/>
            </a:pPr>
            <a:r>
              <a:rPr lang="vi-VN" b="1" dirty="0"/>
              <a:t>Nhóm chi phí cao (&gt;70):</a:t>
            </a:r>
            <a:endParaRPr lang="vi-VN" dirty="0"/>
          </a:p>
          <a:p>
            <a:pPr marL="742950" lvl="1" indent="-285750">
              <a:buFont typeface="Arial" panose="020B0604020202020204" pitchFamily="34" charset="0"/>
              <a:buChar char="•"/>
            </a:pPr>
            <a:r>
              <a:rPr lang="vi-VN" dirty="0"/>
              <a:t>Tỷ lệ rời bỏ cao nhất, chiếm </a:t>
            </a:r>
            <a:r>
              <a:rPr lang="vi-VN" b="1" dirty="0"/>
              <a:t>35.36%</a:t>
            </a:r>
            <a:r>
              <a:rPr lang="vi-VN" dirty="0"/>
              <a:t>.</a:t>
            </a:r>
          </a:p>
          <a:p>
            <a:pPr marL="742950" lvl="1" indent="-285750">
              <a:buFont typeface="Arial" panose="020B0604020202020204" pitchFamily="34" charset="0"/>
              <a:buChar char="•"/>
            </a:pPr>
            <a:r>
              <a:rPr lang="vi-VN" dirty="0"/>
              <a:t>Mức chi phí trung bình hàng tháng là </a:t>
            </a:r>
            <a:r>
              <a:rPr lang="vi-VN" b="1" dirty="0"/>
              <a:t>90.23</a:t>
            </a:r>
            <a:r>
              <a:rPr lang="vi-VN" dirty="0"/>
              <a:t>, điều này có thể tạo áp lực tài chính lên khách hàng, dẫn đến việc rời bỏ.</a:t>
            </a:r>
          </a:p>
          <a:p>
            <a:pPr>
              <a:buFont typeface="Arial" panose="020B0604020202020204" pitchFamily="34" charset="0"/>
              <a:buChar char="•"/>
            </a:pPr>
            <a:r>
              <a:rPr lang="vi-VN" b="1" dirty="0"/>
              <a:t>Nhóm chi phí trung bình (30-70):</a:t>
            </a:r>
            <a:endParaRPr lang="vi-VN" dirty="0"/>
          </a:p>
          <a:p>
            <a:pPr marL="742950" lvl="1" indent="-285750">
              <a:buFont typeface="Arial" panose="020B0604020202020204" pitchFamily="34" charset="0"/>
              <a:buChar char="•"/>
            </a:pPr>
            <a:r>
              <a:rPr lang="vi-VN" dirty="0"/>
              <a:t>Tỷ lệ rời bỏ là </a:t>
            </a:r>
            <a:r>
              <a:rPr lang="vi-VN" b="1" dirty="0"/>
              <a:t>24.35%</a:t>
            </a:r>
            <a:r>
              <a:rPr lang="vi-VN" dirty="0"/>
              <a:t>, thấp hơn so với nhóm chi phí cao.</a:t>
            </a:r>
          </a:p>
          <a:p>
            <a:pPr marL="742950" lvl="1" indent="-285750">
              <a:buFont typeface="Arial" panose="020B0604020202020204" pitchFamily="34" charset="0"/>
              <a:buChar char="•"/>
            </a:pPr>
            <a:r>
              <a:rPr lang="vi-VN" dirty="0"/>
              <a:t>Mức chi phí trung bình hàng tháng là </a:t>
            </a:r>
            <a:r>
              <a:rPr lang="vi-VN" b="1" dirty="0"/>
              <a:t>53.83</a:t>
            </a:r>
            <a:r>
              <a:rPr lang="vi-VN" dirty="0"/>
              <a:t>, đây là nhóm lớn nhất với mức giá vừa phải.</a:t>
            </a:r>
          </a:p>
          <a:p>
            <a:pPr>
              <a:buFont typeface="Arial" panose="020B0604020202020204" pitchFamily="34" charset="0"/>
              <a:buChar char="•"/>
            </a:pPr>
            <a:r>
              <a:rPr lang="vi-VN" b="1" dirty="0"/>
              <a:t>Nhóm chi phí thấp (&lt;30):</a:t>
            </a:r>
            <a:endParaRPr lang="vi-VN" dirty="0"/>
          </a:p>
          <a:p>
            <a:pPr marL="742950" lvl="1" indent="-285750">
              <a:buFont typeface="Arial" panose="020B0604020202020204" pitchFamily="34" charset="0"/>
              <a:buChar char="•"/>
            </a:pPr>
            <a:r>
              <a:rPr lang="vi-VN" dirty="0"/>
              <a:t>Tỷ lệ rời bỏ thấp nhất, chỉ </a:t>
            </a:r>
            <a:r>
              <a:rPr lang="vi-VN" b="1" dirty="0"/>
              <a:t>9.80%</a:t>
            </a:r>
            <a:r>
              <a:rPr lang="vi-VN" dirty="0"/>
              <a:t>.</a:t>
            </a:r>
          </a:p>
          <a:p>
            <a:pPr marL="742950" lvl="1" indent="-285750">
              <a:buFont typeface="Arial" panose="020B0604020202020204" pitchFamily="34" charset="0"/>
              <a:buChar char="•"/>
            </a:pPr>
            <a:r>
              <a:rPr lang="vi-VN" dirty="0"/>
              <a:t>Mức chi phí trung bình hàng tháng là </a:t>
            </a:r>
            <a:r>
              <a:rPr lang="vi-VN" b="1" dirty="0"/>
              <a:t>21.50</a:t>
            </a:r>
            <a:r>
              <a:rPr lang="vi-VN" dirty="0"/>
              <a:t>, do giá cả hợp lý, khách hàng ít có xu hướng rời bỏ.</a:t>
            </a:r>
          </a:p>
        </p:txBody>
      </p:sp>
      <p:sp>
        <p:nvSpPr>
          <p:cNvPr id="4" name="Slide Number Placeholder 3">
            <a:extLst>
              <a:ext uri="{FF2B5EF4-FFF2-40B4-BE49-F238E27FC236}">
                <a16:creationId xmlns:a16="http://schemas.microsoft.com/office/drawing/2014/main" id="{EC8C4A9F-3F93-4D39-E456-FFEE1FD5008F}"/>
              </a:ext>
            </a:extLst>
          </p:cNvPr>
          <p:cNvSpPr>
            <a:spLocks noGrp="1"/>
          </p:cNvSpPr>
          <p:nvPr>
            <p:ph type="sldNum" sz="quarter" idx="5"/>
          </p:nvPr>
        </p:nvSpPr>
        <p:spPr/>
        <p:txBody>
          <a:bodyPr/>
          <a:lstStyle/>
          <a:p>
            <a:fld id="{2123DA19-7E1E-4E20-AF71-F40906DF97EF}" type="slidenum">
              <a:rPr lang="en-US" smtClean="0"/>
              <a:t>19</a:t>
            </a:fld>
            <a:endParaRPr lang="en-US"/>
          </a:p>
        </p:txBody>
      </p:sp>
    </p:spTree>
    <p:extLst>
      <p:ext uri="{BB962C8B-B14F-4D97-AF65-F5344CB8AC3E}">
        <p14:creationId xmlns:p14="http://schemas.microsoft.com/office/powerpoint/2010/main" val="2249805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DFB61-9C77-1F0C-A20C-006184E59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12224-2BE6-E474-D7E3-947432B5C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DF96B-A4D4-4431-4187-87B8873667A9}"/>
              </a:ext>
            </a:extLst>
          </p:cNvPr>
          <p:cNvSpPr>
            <a:spLocks noGrp="1"/>
          </p:cNvSpPr>
          <p:nvPr>
            <p:ph type="body" idx="1"/>
          </p:nvPr>
        </p:nvSpPr>
        <p:spPr/>
        <p:txBody>
          <a:bodyPr/>
          <a:lstStyle/>
          <a:p>
            <a:pPr>
              <a:buFont typeface="Arial" panose="020B0604020202020204" pitchFamily="34" charset="0"/>
              <a:buChar char="•"/>
            </a:pPr>
            <a:r>
              <a:rPr lang="vi-VN" b="1" dirty="0"/>
              <a:t>Nhóm chi phí cao (&gt;70):</a:t>
            </a:r>
            <a:endParaRPr lang="vi-VN" dirty="0"/>
          </a:p>
          <a:p>
            <a:pPr marL="742950" lvl="1" indent="-285750">
              <a:buFont typeface="Arial" panose="020B0604020202020204" pitchFamily="34" charset="0"/>
              <a:buChar char="•"/>
            </a:pPr>
            <a:r>
              <a:rPr lang="vi-VN" dirty="0"/>
              <a:t>Tỷ lệ rời bỏ cao nhất, chiếm </a:t>
            </a:r>
            <a:r>
              <a:rPr lang="vi-VN" b="1" dirty="0"/>
              <a:t>35.36%</a:t>
            </a:r>
            <a:r>
              <a:rPr lang="vi-VN" dirty="0"/>
              <a:t>.</a:t>
            </a:r>
          </a:p>
          <a:p>
            <a:pPr marL="742950" lvl="1" indent="-285750">
              <a:buFont typeface="Arial" panose="020B0604020202020204" pitchFamily="34" charset="0"/>
              <a:buChar char="•"/>
            </a:pPr>
            <a:r>
              <a:rPr lang="vi-VN" dirty="0"/>
              <a:t>Mức chi phí trung bình hàng tháng là </a:t>
            </a:r>
            <a:r>
              <a:rPr lang="vi-VN" b="1" dirty="0"/>
              <a:t>90.23</a:t>
            </a:r>
            <a:r>
              <a:rPr lang="vi-VN" dirty="0"/>
              <a:t>, điều này có thể tạo áp lực tài chính lên khách hàng, dẫn đến việc rời bỏ.</a:t>
            </a:r>
          </a:p>
          <a:p>
            <a:pPr>
              <a:buFont typeface="Arial" panose="020B0604020202020204" pitchFamily="34" charset="0"/>
              <a:buChar char="•"/>
            </a:pPr>
            <a:r>
              <a:rPr lang="vi-VN" b="1" dirty="0"/>
              <a:t>Nhóm chi phí trung bình (30-70):</a:t>
            </a:r>
            <a:endParaRPr lang="vi-VN" dirty="0"/>
          </a:p>
          <a:p>
            <a:pPr marL="742950" lvl="1" indent="-285750">
              <a:buFont typeface="Arial" panose="020B0604020202020204" pitchFamily="34" charset="0"/>
              <a:buChar char="•"/>
            </a:pPr>
            <a:r>
              <a:rPr lang="vi-VN" dirty="0"/>
              <a:t>Tỷ lệ rời bỏ là </a:t>
            </a:r>
            <a:r>
              <a:rPr lang="vi-VN" b="1" dirty="0"/>
              <a:t>24.35%</a:t>
            </a:r>
            <a:r>
              <a:rPr lang="vi-VN" dirty="0"/>
              <a:t>, thấp hơn so với nhóm chi phí cao.</a:t>
            </a:r>
          </a:p>
          <a:p>
            <a:pPr marL="742950" lvl="1" indent="-285750">
              <a:buFont typeface="Arial" panose="020B0604020202020204" pitchFamily="34" charset="0"/>
              <a:buChar char="•"/>
            </a:pPr>
            <a:r>
              <a:rPr lang="vi-VN" dirty="0"/>
              <a:t>Mức chi phí trung bình hàng tháng là </a:t>
            </a:r>
            <a:r>
              <a:rPr lang="vi-VN" b="1" dirty="0"/>
              <a:t>53.83</a:t>
            </a:r>
            <a:r>
              <a:rPr lang="vi-VN" dirty="0"/>
              <a:t>, đây là nhóm lớn nhất với mức giá vừa phải.</a:t>
            </a:r>
          </a:p>
          <a:p>
            <a:pPr>
              <a:buFont typeface="Arial" panose="020B0604020202020204" pitchFamily="34" charset="0"/>
              <a:buChar char="•"/>
            </a:pPr>
            <a:r>
              <a:rPr lang="vi-VN" b="1" dirty="0"/>
              <a:t>Nhóm chi phí thấp (&lt;30):</a:t>
            </a:r>
            <a:endParaRPr lang="vi-VN" dirty="0"/>
          </a:p>
          <a:p>
            <a:pPr marL="742950" lvl="1" indent="-285750">
              <a:buFont typeface="Arial" panose="020B0604020202020204" pitchFamily="34" charset="0"/>
              <a:buChar char="•"/>
            </a:pPr>
            <a:r>
              <a:rPr lang="vi-VN" dirty="0"/>
              <a:t>Tỷ lệ rời bỏ thấp nhất, chỉ </a:t>
            </a:r>
            <a:r>
              <a:rPr lang="vi-VN" b="1" dirty="0"/>
              <a:t>9.80%</a:t>
            </a:r>
            <a:r>
              <a:rPr lang="vi-VN" dirty="0"/>
              <a:t>.</a:t>
            </a:r>
          </a:p>
          <a:p>
            <a:pPr marL="742950" lvl="1" indent="-285750">
              <a:buFont typeface="Arial" panose="020B0604020202020204" pitchFamily="34" charset="0"/>
              <a:buChar char="•"/>
            </a:pPr>
            <a:r>
              <a:rPr lang="vi-VN" dirty="0"/>
              <a:t>Mức chi phí trung bình hàng tháng là </a:t>
            </a:r>
            <a:r>
              <a:rPr lang="vi-VN" b="1" dirty="0"/>
              <a:t>21.50</a:t>
            </a:r>
            <a:r>
              <a:rPr lang="vi-VN" dirty="0"/>
              <a:t>, do giá cả hợp lý, khách hàng ít có xu hướng rời bỏ.</a:t>
            </a:r>
          </a:p>
        </p:txBody>
      </p:sp>
      <p:sp>
        <p:nvSpPr>
          <p:cNvPr id="4" name="Slide Number Placeholder 3">
            <a:extLst>
              <a:ext uri="{FF2B5EF4-FFF2-40B4-BE49-F238E27FC236}">
                <a16:creationId xmlns:a16="http://schemas.microsoft.com/office/drawing/2014/main" id="{7FF27ACA-CE72-216C-386D-49F77048E7AF}"/>
              </a:ext>
            </a:extLst>
          </p:cNvPr>
          <p:cNvSpPr>
            <a:spLocks noGrp="1"/>
          </p:cNvSpPr>
          <p:nvPr>
            <p:ph type="sldNum" sz="quarter" idx="5"/>
          </p:nvPr>
        </p:nvSpPr>
        <p:spPr/>
        <p:txBody>
          <a:bodyPr/>
          <a:lstStyle/>
          <a:p>
            <a:fld id="{2123DA19-7E1E-4E20-AF71-F40906DF97EF}" type="slidenum">
              <a:rPr lang="en-US" smtClean="0"/>
              <a:t>20</a:t>
            </a:fld>
            <a:endParaRPr lang="en-US"/>
          </a:p>
        </p:txBody>
      </p:sp>
    </p:spTree>
    <p:extLst>
      <p:ext uri="{BB962C8B-B14F-4D97-AF65-F5344CB8AC3E}">
        <p14:creationId xmlns:p14="http://schemas.microsoft.com/office/powerpoint/2010/main" val="418442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AABB9-A6EB-46A2-E90C-B07B567CC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7BA54-F0E7-6B5B-76F1-4803E11F1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DD38A-F433-912D-2876-B5B2F7B44668}"/>
              </a:ext>
            </a:extLst>
          </p:cNvPr>
          <p:cNvSpPr>
            <a:spLocks noGrp="1"/>
          </p:cNvSpPr>
          <p:nvPr>
            <p:ph type="body" idx="1"/>
          </p:nvPr>
        </p:nvSpPr>
        <p:spPr/>
        <p:txBody>
          <a:bodyPr/>
          <a:lstStyle/>
          <a:p>
            <a:pPr>
              <a:buFont typeface="Arial" panose="020B0604020202020204" pitchFamily="34" charset="0"/>
              <a:buChar char="•"/>
            </a:pPr>
            <a:r>
              <a:rPr lang="vi-VN" b="1" dirty="0"/>
              <a:t>Nhóm chi phí cao (&gt;70):</a:t>
            </a:r>
            <a:endParaRPr lang="vi-VN" dirty="0"/>
          </a:p>
          <a:p>
            <a:pPr marL="742950" lvl="1" indent="-285750">
              <a:buFont typeface="Arial" panose="020B0604020202020204" pitchFamily="34" charset="0"/>
              <a:buChar char="•"/>
            </a:pPr>
            <a:r>
              <a:rPr lang="vi-VN" dirty="0"/>
              <a:t>Tỷ lệ rời bỏ cao nhất, chiếm </a:t>
            </a:r>
            <a:r>
              <a:rPr lang="vi-VN" b="1" dirty="0"/>
              <a:t>35.36%</a:t>
            </a:r>
            <a:r>
              <a:rPr lang="vi-VN" dirty="0"/>
              <a:t>.</a:t>
            </a:r>
          </a:p>
          <a:p>
            <a:pPr marL="742950" lvl="1" indent="-285750">
              <a:buFont typeface="Arial" panose="020B0604020202020204" pitchFamily="34" charset="0"/>
              <a:buChar char="•"/>
            </a:pPr>
            <a:r>
              <a:rPr lang="vi-VN" dirty="0"/>
              <a:t>Mức chi phí trung bình hàng tháng là </a:t>
            </a:r>
            <a:r>
              <a:rPr lang="vi-VN" b="1" dirty="0"/>
              <a:t>90.23</a:t>
            </a:r>
            <a:r>
              <a:rPr lang="vi-VN" dirty="0"/>
              <a:t>, điều này có thể tạo áp lực tài chính lên khách hàng, dẫn đến việc rời bỏ.</a:t>
            </a:r>
          </a:p>
          <a:p>
            <a:pPr>
              <a:buFont typeface="Arial" panose="020B0604020202020204" pitchFamily="34" charset="0"/>
              <a:buChar char="•"/>
            </a:pPr>
            <a:r>
              <a:rPr lang="vi-VN" b="1" dirty="0"/>
              <a:t>Nhóm chi phí trung bình (30-70):</a:t>
            </a:r>
            <a:endParaRPr lang="vi-VN" dirty="0"/>
          </a:p>
          <a:p>
            <a:pPr marL="742950" lvl="1" indent="-285750">
              <a:buFont typeface="Arial" panose="020B0604020202020204" pitchFamily="34" charset="0"/>
              <a:buChar char="•"/>
            </a:pPr>
            <a:r>
              <a:rPr lang="vi-VN" dirty="0"/>
              <a:t>Tỷ lệ rời bỏ là </a:t>
            </a:r>
            <a:r>
              <a:rPr lang="vi-VN" b="1" dirty="0"/>
              <a:t>24.35%</a:t>
            </a:r>
            <a:r>
              <a:rPr lang="vi-VN" dirty="0"/>
              <a:t>, thấp hơn so với nhóm chi phí cao.</a:t>
            </a:r>
          </a:p>
          <a:p>
            <a:pPr marL="742950" lvl="1" indent="-285750">
              <a:buFont typeface="Arial" panose="020B0604020202020204" pitchFamily="34" charset="0"/>
              <a:buChar char="•"/>
            </a:pPr>
            <a:r>
              <a:rPr lang="vi-VN" dirty="0"/>
              <a:t>Mức chi phí trung bình hàng tháng là </a:t>
            </a:r>
            <a:r>
              <a:rPr lang="vi-VN" b="1" dirty="0"/>
              <a:t>53.83</a:t>
            </a:r>
            <a:r>
              <a:rPr lang="vi-VN" dirty="0"/>
              <a:t>, đây là nhóm lớn nhất với mức giá vừa phải.</a:t>
            </a:r>
          </a:p>
          <a:p>
            <a:pPr>
              <a:buFont typeface="Arial" panose="020B0604020202020204" pitchFamily="34" charset="0"/>
              <a:buChar char="•"/>
            </a:pPr>
            <a:r>
              <a:rPr lang="vi-VN" b="1" dirty="0"/>
              <a:t>Nhóm chi phí thấp (&lt;30):</a:t>
            </a:r>
            <a:endParaRPr lang="vi-VN" dirty="0"/>
          </a:p>
          <a:p>
            <a:pPr marL="742950" lvl="1" indent="-285750">
              <a:buFont typeface="Arial" panose="020B0604020202020204" pitchFamily="34" charset="0"/>
              <a:buChar char="•"/>
            </a:pPr>
            <a:r>
              <a:rPr lang="vi-VN" dirty="0"/>
              <a:t>Tỷ lệ rời bỏ thấp nhất, chỉ </a:t>
            </a:r>
            <a:r>
              <a:rPr lang="vi-VN" b="1" dirty="0"/>
              <a:t>9.80%</a:t>
            </a:r>
            <a:r>
              <a:rPr lang="vi-VN" dirty="0"/>
              <a:t>.</a:t>
            </a:r>
          </a:p>
          <a:p>
            <a:pPr marL="742950" lvl="1" indent="-285750">
              <a:buFont typeface="Arial" panose="020B0604020202020204" pitchFamily="34" charset="0"/>
              <a:buChar char="•"/>
            </a:pPr>
            <a:r>
              <a:rPr lang="vi-VN" dirty="0"/>
              <a:t>Mức chi phí trung bình hàng tháng là </a:t>
            </a:r>
            <a:r>
              <a:rPr lang="vi-VN" b="1" dirty="0"/>
              <a:t>21.50</a:t>
            </a:r>
            <a:r>
              <a:rPr lang="vi-VN" dirty="0"/>
              <a:t>, do giá cả hợp lý, khách hàng ít có xu hướng rời bỏ.</a:t>
            </a:r>
          </a:p>
        </p:txBody>
      </p:sp>
      <p:sp>
        <p:nvSpPr>
          <p:cNvPr id="4" name="Slide Number Placeholder 3">
            <a:extLst>
              <a:ext uri="{FF2B5EF4-FFF2-40B4-BE49-F238E27FC236}">
                <a16:creationId xmlns:a16="http://schemas.microsoft.com/office/drawing/2014/main" id="{F190071F-F9FA-79B7-9EC4-9A41A088F811}"/>
              </a:ext>
            </a:extLst>
          </p:cNvPr>
          <p:cNvSpPr>
            <a:spLocks noGrp="1"/>
          </p:cNvSpPr>
          <p:nvPr>
            <p:ph type="sldNum" sz="quarter" idx="5"/>
          </p:nvPr>
        </p:nvSpPr>
        <p:spPr/>
        <p:txBody>
          <a:bodyPr/>
          <a:lstStyle/>
          <a:p>
            <a:fld id="{2123DA19-7E1E-4E20-AF71-F40906DF97EF}" type="slidenum">
              <a:rPr lang="en-US" smtClean="0"/>
              <a:t>21</a:t>
            </a:fld>
            <a:endParaRPr lang="en-US"/>
          </a:p>
        </p:txBody>
      </p:sp>
    </p:spTree>
    <p:extLst>
      <p:ext uri="{BB962C8B-B14F-4D97-AF65-F5344CB8AC3E}">
        <p14:creationId xmlns:p14="http://schemas.microsoft.com/office/powerpoint/2010/main" val="3959865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EBA7-A0F0-5008-3E69-F4C6A169B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3B4FC-43A3-6D6B-00C2-74F4E2AA9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439B3D-38EB-D61F-42F9-F2D5606BC735}"/>
              </a:ext>
            </a:extLst>
          </p:cNvPr>
          <p:cNvSpPr>
            <a:spLocks noGrp="1"/>
          </p:cNvSpPr>
          <p:nvPr>
            <p:ph type="body" idx="1"/>
          </p:nvPr>
        </p:nvSpPr>
        <p:spPr/>
        <p:txBody>
          <a:bodyPr/>
          <a:lstStyle/>
          <a:p>
            <a:pPr>
              <a:buFont typeface="Arial" panose="020B0604020202020204" pitchFamily="34" charset="0"/>
              <a:buChar char="•"/>
            </a:pPr>
            <a:r>
              <a:rPr lang="vi-VN" b="1" dirty="0"/>
              <a:t>Nhóm chi phí cao (&gt;70):</a:t>
            </a:r>
            <a:endParaRPr lang="vi-VN" dirty="0"/>
          </a:p>
          <a:p>
            <a:pPr marL="742950" lvl="1" indent="-285750">
              <a:buFont typeface="Arial" panose="020B0604020202020204" pitchFamily="34" charset="0"/>
              <a:buChar char="•"/>
            </a:pPr>
            <a:r>
              <a:rPr lang="vi-VN" dirty="0"/>
              <a:t>Tỷ lệ rời bỏ cao nhất, chiếm </a:t>
            </a:r>
            <a:r>
              <a:rPr lang="vi-VN" b="1" dirty="0"/>
              <a:t>35.36%</a:t>
            </a:r>
            <a:r>
              <a:rPr lang="vi-VN" dirty="0"/>
              <a:t>.</a:t>
            </a:r>
          </a:p>
          <a:p>
            <a:pPr marL="742950" lvl="1" indent="-285750">
              <a:buFont typeface="Arial" panose="020B0604020202020204" pitchFamily="34" charset="0"/>
              <a:buChar char="•"/>
            </a:pPr>
            <a:r>
              <a:rPr lang="vi-VN" dirty="0"/>
              <a:t>Mức chi phí trung bình hàng tháng là </a:t>
            </a:r>
            <a:r>
              <a:rPr lang="vi-VN" b="1" dirty="0"/>
              <a:t>90.23</a:t>
            </a:r>
            <a:r>
              <a:rPr lang="vi-VN" dirty="0"/>
              <a:t>, điều này có thể tạo áp lực tài chính lên khách hàng, dẫn đến việc rời bỏ.</a:t>
            </a:r>
          </a:p>
          <a:p>
            <a:pPr>
              <a:buFont typeface="Arial" panose="020B0604020202020204" pitchFamily="34" charset="0"/>
              <a:buChar char="•"/>
            </a:pPr>
            <a:r>
              <a:rPr lang="vi-VN" b="1" dirty="0"/>
              <a:t>Nhóm chi phí trung bình (30-70):</a:t>
            </a:r>
            <a:endParaRPr lang="vi-VN" dirty="0"/>
          </a:p>
          <a:p>
            <a:pPr marL="742950" lvl="1" indent="-285750">
              <a:buFont typeface="Arial" panose="020B0604020202020204" pitchFamily="34" charset="0"/>
              <a:buChar char="•"/>
            </a:pPr>
            <a:r>
              <a:rPr lang="vi-VN" dirty="0"/>
              <a:t>Tỷ lệ rời bỏ là </a:t>
            </a:r>
            <a:r>
              <a:rPr lang="vi-VN" b="1" dirty="0"/>
              <a:t>24.35%</a:t>
            </a:r>
            <a:r>
              <a:rPr lang="vi-VN" dirty="0"/>
              <a:t>, thấp hơn so với nhóm chi phí cao.</a:t>
            </a:r>
          </a:p>
          <a:p>
            <a:pPr marL="742950" lvl="1" indent="-285750">
              <a:buFont typeface="Arial" panose="020B0604020202020204" pitchFamily="34" charset="0"/>
              <a:buChar char="•"/>
            </a:pPr>
            <a:r>
              <a:rPr lang="vi-VN" dirty="0"/>
              <a:t>Mức chi phí trung bình hàng tháng là </a:t>
            </a:r>
            <a:r>
              <a:rPr lang="vi-VN" b="1" dirty="0"/>
              <a:t>53.83</a:t>
            </a:r>
            <a:r>
              <a:rPr lang="vi-VN" dirty="0"/>
              <a:t>, đây là nhóm lớn nhất với mức giá vừa phải.</a:t>
            </a:r>
          </a:p>
          <a:p>
            <a:pPr>
              <a:buFont typeface="Arial" panose="020B0604020202020204" pitchFamily="34" charset="0"/>
              <a:buChar char="•"/>
            </a:pPr>
            <a:r>
              <a:rPr lang="vi-VN" b="1" dirty="0"/>
              <a:t>Nhóm chi phí thấp (&lt;30):</a:t>
            </a:r>
            <a:endParaRPr lang="vi-VN" dirty="0"/>
          </a:p>
          <a:p>
            <a:pPr marL="742950" lvl="1" indent="-285750">
              <a:buFont typeface="Arial" panose="020B0604020202020204" pitchFamily="34" charset="0"/>
              <a:buChar char="•"/>
            </a:pPr>
            <a:r>
              <a:rPr lang="vi-VN" dirty="0"/>
              <a:t>Tỷ lệ rời bỏ thấp nhất, chỉ </a:t>
            </a:r>
            <a:r>
              <a:rPr lang="vi-VN" b="1" dirty="0"/>
              <a:t>9.80%</a:t>
            </a:r>
            <a:r>
              <a:rPr lang="vi-VN" dirty="0"/>
              <a:t>.</a:t>
            </a:r>
          </a:p>
          <a:p>
            <a:pPr marL="742950" lvl="1" indent="-285750">
              <a:buFont typeface="Arial" panose="020B0604020202020204" pitchFamily="34" charset="0"/>
              <a:buChar char="•"/>
            </a:pPr>
            <a:r>
              <a:rPr lang="vi-VN" dirty="0"/>
              <a:t>Mức chi phí trung bình hàng tháng là </a:t>
            </a:r>
            <a:r>
              <a:rPr lang="vi-VN" b="1" dirty="0"/>
              <a:t>21.50</a:t>
            </a:r>
            <a:r>
              <a:rPr lang="vi-VN" dirty="0"/>
              <a:t>, do giá cả hợp lý, khách hàng ít có xu hướng rời bỏ.</a:t>
            </a:r>
          </a:p>
        </p:txBody>
      </p:sp>
      <p:sp>
        <p:nvSpPr>
          <p:cNvPr id="4" name="Slide Number Placeholder 3">
            <a:extLst>
              <a:ext uri="{FF2B5EF4-FFF2-40B4-BE49-F238E27FC236}">
                <a16:creationId xmlns:a16="http://schemas.microsoft.com/office/drawing/2014/main" id="{1F32B72F-CC8B-208B-77D5-CF0B498F89AA}"/>
              </a:ext>
            </a:extLst>
          </p:cNvPr>
          <p:cNvSpPr>
            <a:spLocks noGrp="1"/>
          </p:cNvSpPr>
          <p:nvPr>
            <p:ph type="sldNum" sz="quarter" idx="5"/>
          </p:nvPr>
        </p:nvSpPr>
        <p:spPr/>
        <p:txBody>
          <a:bodyPr/>
          <a:lstStyle/>
          <a:p>
            <a:fld id="{2123DA19-7E1E-4E20-AF71-F40906DF97EF}" type="slidenum">
              <a:rPr lang="en-US" smtClean="0"/>
              <a:t>22</a:t>
            </a:fld>
            <a:endParaRPr lang="en-US"/>
          </a:p>
        </p:txBody>
      </p:sp>
    </p:spTree>
    <p:extLst>
      <p:ext uri="{BB962C8B-B14F-4D97-AF65-F5344CB8AC3E}">
        <p14:creationId xmlns:p14="http://schemas.microsoft.com/office/powerpoint/2010/main" val="3761192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Phân tích mô tả</a:t>
            </a:r>
          </a:p>
          <a:p>
            <a:pPr>
              <a:buFont typeface="+mj-lt"/>
              <a:buAutoNum type="arabicPeriod"/>
            </a:pPr>
            <a:r>
              <a:rPr lang="vi-VN" b="1" dirty="0"/>
              <a:t>Xác định các chỉ số chính</a:t>
            </a:r>
            <a:r>
              <a:rPr lang="vi-VN" dirty="0"/>
              <a:t>: Xác định các chỉ số quan trọng như tỷ lệ </a:t>
            </a:r>
            <a:r>
              <a:rPr lang="vi-VN" dirty="0" err="1"/>
              <a:t>churn</a:t>
            </a:r>
            <a:r>
              <a:rPr lang="vi-VN" dirty="0"/>
              <a:t>, thời gian sử dụng trung bình, giá trị khách hàng trung bình để có cái nhìn tổng quan về tình hình kinh doanh.</a:t>
            </a:r>
          </a:p>
          <a:p>
            <a:pPr>
              <a:buFont typeface="+mj-lt"/>
              <a:buAutoNum type="arabicPeriod"/>
            </a:pPr>
            <a:r>
              <a:rPr lang="vi-VN" b="1" dirty="0"/>
              <a:t>Phân tích dữ liệu chi tiết</a:t>
            </a:r>
            <a:r>
              <a:rPr lang="vi-VN" dirty="0"/>
              <a:t>: Nghiên cứu sâu dữ liệu khách hàng, hành vi, dịch vụ sử dụng để tìm ra các mô hình và xu hướng ẩn.</a:t>
            </a:r>
          </a:p>
          <a:p>
            <a:pPr>
              <a:buFont typeface="+mj-lt"/>
              <a:buAutoNum type="arabicPeriod"/>
            </a:pPr>
            <a:r>
              <a:rPr lang="vi-VN" b="1" dirty="0"/>
              <a:t>Tìm hiểu lý do </a:t>
            </a:r>
            <a:r>
              <a:rPr lang="vi-VN" b="1" dirty="0" err="1"/>
              <a:t>churn</a:t>
            </a:r>
            <a:r>
              <a:rPr lang="vi-VN" dirty="0"/>
              <a:t>: Khảo sát, phỏng vấn khách hàng để xác định các yếu tố chính dẫn đến việc họ rời bỏ dịch vụ.</a:t>
            </a:r>
          </a:p>
          <a:p>
            <a:pPr>
              <a:buFont typeface="+mj-lt"/>
              <a:buAutoNum type="arabicPeriod"/>
            </a:pPr>
            <a:r>
              <a:rPr lang="vi-VN" b="1" dirty="0"/>
              <a:t>Đề xuất giải pháp</a:t>
            </a:r>
            <a:r>
              <a:rPr lang="vi-VN" dirty="0"/>
              <a:t>: Dựa trên phân tích, đề xuất các giải pháp cụ thể để cải thiện chất lượng dịch vụ, nâng cao sự hài lòng và trung thành của khách hàng.</a:t>
            </a:r>
          </a:p>
          <a:p>
            <a:endParaRPr lang="en-US" dirty="0"/>
          </a:p>
        </p:txBody>
      </p:sp>
      <p:sp>
        <p:nvSpPr>
          <p:cNvPr id="4" name="Slide Number Placeholder 3"/>
          <p:cNvSpPr>
            <a:spLocks noGrp="1"/>
          </p:cNvSpPr>
          <p:nvPr>
            <p:ph type="sldNum" sz="quarter" idx="5"/>
          </p:nvPr>
        </p:nvSpPr>
        <p:spPr/>
        <p:txBody>
          <a:bodyPr/>
          <a:lstStyle/>
          <a:p>
            <a:fld id="{2123DA19-7E1E-4E20-AF71-F40906DF97EF}" type="slidenum">
              <a:rPr lang="en-US" smtClean="0"/>
              <a:t>4</a:t>
            </a:fld>
            <a:endParaRPr lang="en-US"/>
          </a:p>
        </p:txBody>
      </p:sp>
    </p:spTree>
    <p:extLst>
      <p:ext uri="{BB962C8B-B14F-4D97-AF65-F5344CB8AC3E}">
        <p14:creationId xmlns:p14="http://schemas.microsoft.com/office/powerpoint/2010/main" val="269156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D331D-624E-25A6-0294-97B37CF65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FB514-E111-22EC-A41E-59FAB80F7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A73F4-B09D-B7DF-9B89-8EC7E01A8D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5194F5-B1BD-D217-997F-108C6F801691}"/>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7414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DB814-C2D8-8353-65B8-BE5F7B93F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1D23B-218E-610F-3BFA-9321E52E2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F5F8A-E7F6-DF0D-E284-4B347F00E3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C5768-400D-46F4-8FB0-A09C8A0C1A56}"/>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93698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385EA-D8AC-20D4-1072-BDDDACD50E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12E79-CB5A-750F-F6FA-12A5E5673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9113F-3835-2598-956F-BDB1496ACB2B}"/>
              </a:ext>
            </a:extLst>
          </p:cNvPr>
          <p:cNvSpPr>
            <a:spLocks noGrp="1"/>
          </p:cNvSpPr>
          <p:nvPr>
            <p:ph type="body" idx="1"/>
          </p:nvPr>
        </p:nvSpPr>
        <p:spPr/>
        <p:txBody>
          <a:bodyPr/>
          <a:lstStyle/>
          <a:p>
            <a:pPr>
              <a:buFont typeface="+mj-lt"/>
              <a:buAutoNum type="arabicPeriod"/>
            </a:pPr>
            <a:r>
              <a:rPr lang="vi-VN" b="1" dirty="0"/>
              <a:t>Thời gian gắn bó:</a:t>
            </a:r>
            <a:endParaRPr lang="vi-VN" dirty="0"/>
          </a:p>
          <a:p>
            <a:pPr marL="742950" lvl="1" indent="-285750">
              <a:buFont typeface="+mj-lt"/>
              <a:buAutoNum type="arabicPeriod"/>
            </a:pPr>
            <a:r>
              <a:rPr lang="vi-VN" dirty="0"/>
              <a:t>Khách hàng rời bỏ thường có thời gian gắn bó ngắn (chủ yếu từ </a:t>
            </a:r>
            <a:r>
              <a:rPr lang="vi-VN" b="1" dirty="0"/>
              <a:t>0-20 tháng</a:t>
            </a:r>
            <a:r>
              <a:rPr lang="vi-VN" dirty="0"/>
              <a:t>).</a:t>
            </a:r>
          </a:p>
          <a:p>
            <a:pPr marL="742950" lvl="1" indent="-285750">
              <a:buFont typeface="+mj-lt"/>
              <a:buAutoNum type="arabicPeriod"/>
            </a:pPr>
            <a:r>
              <a:rPr lang="vi-VN" dirty="0"/>
              <a:t>Trong khi đó, khách hàng chung có phân bố đều hơn ở các nhóm thời gian dài hơn.</a:t>
            </a:r>
          </a:p>
          <a:p>
            <a:pPr>
              <a:buFont typeface="+mj-lt"/>
              <a:buAutoNum type="arabicPeriod"/>
            </a:pPr>
            <a:r>
              <a:rPr lang="vi-VN" b="1" dirty="0"/>
              <a:t>Nhân khẩu học:</a:t>
            </a:r>
            <a:endParaRPr lang="vi-VN" dirty="0"/>
          </a:p>
          <a:p>
            <a:pPr marL="742950" lvl="1" indent="-285750">
              <a:buFont typeface="+mj-lt"/>
              <a:buAutoNum type="arabicPeriod"/>
            </a:pPr>
            <a:r>
              <a:rPr lang="vi-VN" dirty="0"/>
              <a:t>Tỷ lệ giới tính gần như cân bằng ở cả khách hàng chung và khách hàng rời bỏ.</a:t>
            </a:r>
          </a:p>
          <a:p>
            <a:pPr marL="742950" lvl="1" indent="-285750">
              <a:buFont typeface="+mj-lt"/>
              <a:buAutoNum type="arabicPeriod"/>
            </a:pPr>
            <a:r>
              <a:rPr lang="vi-VN" dirty="0"/>
              <a:t>Nam và nữ không có sự khác biệt lớn trong hành vi rời bỏ.</a:t>
            </a:r>
          </a:p>
          <a:p>
            <a:endParaRPr lang="en-US" dirty="0"/>
          </a:p>
        </p:txBody>
      </p:sp>
      <p:sp>
        <p:nvSpPr>
          <p:cNvPr id="4" name="Slide Number Placeholder 3">
            <a:extLst>
              <a:ext uri="{FF2B5EF4-FFF2-40B4-BE49-F238E27FC236}">
                <a16:creationId xmlns:a16="http://schemas.microsoft.com/office/drawing/2014/main" id="{09423050-66BA-BC8A-A525-D154AE1E17C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07112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4C56B-53B1-FEB7-6019-831961272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4C998-3E26-6009-26FA-8FB0E99D3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5E8885-E27D-18F6-2CCD-67A1D6CB92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FA80A0-F832-77DE-FE0E-5CFE2B8A373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3322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3DA19-7E1E-4E20-AF71-F40906DF97EF}" type="slidenum">
              <a:rPr lang="en-US" smtClean="0"/>
              <a:t>12</a:t>
            </a:fld>
            <a:endParaRPr lang="en-US"/>
          </a:p>
        </p:txBody>
      </p:sp>
    </p:spTree>
    <p:extLst>
      <p:ext uri="{BB962C8B-B14F-4D97-AF65-F5344CB8AC3E}">
        <p14:creationId xmlns:p14="http://schemas.microsoft.com/office/powerpoint/2010/main" val="365568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5F1CC-A3FB-EF8B-7724-3FAC4A2D81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5667A-CE00-674E-59C1-32D2BDC8D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564859-650A-0C32-84C7-B668A954C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7B4579-C23D-387E-7F59-995FABA97981}"/>
              </a:ext>
            </a:extLst>
          </p:cNvPr>
          <p:cNvSpPr>
            <a:spLocks noGrp="1"/>
          </p:cNvSpPr>
          <p:nvPr>
            <p:ph type="sldNum" sz="quarter" idx="5"/>
          </p:nvPr>
        </p:nvSpPr>
        <p:spPr/>
        <p:txBody>
          <a:bodyPr/>
          <a:lstStyle/>
          <a:p>
            <a:fld id="{2123DA19-7E1E-4E20-AF71-F40906DF97EF}" type="slidenum">
              <a:rPr lang="en-US" smtClean="0"/>
              <a:t>13</a:t>
            </a:fld>
            <a:endParaRPr lang="en-US"/>
          </a:p>
        </p:txBody>
      </p:sp>
    </p:spTree>
    <p:extLst>
      <p:ext uri="{BB962C8B-B14F-4D97-AF65-F5344CB8AC3E}">
        <p14:creationId xmlns:p14="http://schemas.microsoft.com/office/powerpoint/2010/main" val="940810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ctrTitle"/>
          </p:nvPr>
        </p:nvSpPr>
        <p:spPr>
          <a:xfrm>
            <a:off x="587064" y="2410921"/>
            <a:ext cx="8960219" cy="3861600"/>
          </a:xfrm>
        </p:spPr>
        <p:txBody>
          <a:bodyPr anchor="t">
            <a:noAutofit/>
          </a:bodyPr>
          <a:lstStyle>
            <a:lvl1pPr algn="l">
              <a:defRPr sz="7667"/>
            </a:lvl1pPr>
          </a:lstStyle>
          <a:p>
            <a:r>
              <a:rPr lang="en-US" dirty="0"/>
              <a:t>Click to edit Master title style</a:t>
            </a:r>
          </a:p>
        </p:txBody>
      </p:sp>
      <p:sp>
        <p:nvSpPr>
          <p:cNvPr id="5" name="Footer Placeholder 4"/>
          <p:cNvSpPr>
            <a:spLocks noGrp="1"/>
          </p:cNvSpPr>
          <p:nvPr>
            <p:ph type="ftr" sz="quarter" idx="11"/>
          </p:nvPr>
        </p:nvSpPr>
        <p:spPr>
          <a:xfrm rot="16200000">
            <a:off x="9829799" y="3246438"/>
            <a:ext cx="4114800" cy="365125"/>
          </a:xfrm>
        </p:spPr>
        <p:txBody>
          <a:bodyPr/>
          <a:lstStyle>
            <a:lvl1pPr algn="ctr">
              <a:defRPr sz="1400"/>
            </a:lvl1pPr>
          </a:lstStyle>
          <a:p>
            <a:r>
              <a:rPr lang="en-ID" dirty="0"/>
              <a:t>PRESENTATION TITLE</a:t>
            </a:r>
          </a:p>
        </p:txBody>
      </p:sp>
      <p:sp>
        <p:nvSpPr>
          <p:cNvPr id="8" name="Text Placeholder 7">
            <a:extLst>
              <a:ext uri="{FF2B5EF4-FFF2-40B4-BE49-F238E27FC236}">
                <a16:creationId xmlns:a16="http://schemas.microsoft.com/office/drawing/2014/main" id="{535AAFEA-9797-719F-034E-1443278D0DB8}"/>
              </a:ext>
            </a:extLst>
          </p:cNvPr>
          <p:cNvSpPr>
            <a:spLocks noGrp="1"/>
          </p:cNvSpPr>
          <p:nvPr>
            <p:ph type="body" sz="quarter" idx="12"/>
          </p:nvPr>
        </p:nvSpPr>
        <p:spPr>
          <a:xfrm>
            <a:off x="5783792" y="1123641"/>
            <a:ext cx="5184775" cy="1197600"/>
          </a:xfrm>
        </p:spPr>
        <p:txBody>
          <a:bodyPr anchor="ctr" anchorCtr="0">
            <a:noAutofit/>
          </a:bodyPr>
          <a:lstStyle/>
          <a:p>
            <a:pPr lvl="0"/>
            <a:r>
              <a:rPr lang="en-US" dirty="0"/>
              <a:t>Click to edit Master text styles</a:t>
            </a:r>
          </a:p>
        </p:txBody>
      </p:sp>
    </p:spTree>
    <p:extLst>
      <p:ext uri="{BB962C8B-B14F-4D97-AF65-F5344CB8AC3E}">
        <p14:creationId xmlns:p14="http://schemas.microsoft.com/office/powerpoint/2010/main" val="3083858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08D4B-9946-0E0A-8BEE-BB1C6BFDBDE6}"/>
              </a:ext>
            </a:extLst>
          </p:cNvPr>
          <p:cNvSpPr/>
          <p:nvPr userDrawn="1"/>
        </p:nvSpPr>
        <p:spPr>
          <a:xfrm>
            <a:off x="4275667" y="2355849"/>
            <a:ext cx="6692532" cy="1642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sz="1200"/>
          </a:p>
        </p:txBody>
      </p:sp>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4276035" y="619623"/>
            <a:ext cx="6692532" cy="1633247"/>
          </a:xfrm>
        </p:spPr>
        <p:txBody>
          <a:bodyPr anchor="t">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313D6F03-414F-3442-0C5B-EC8851378160}"/>
              </a:ext>
            </a:extLst>
          </p:cNvPr>
          <p:cNvSpPr>
            <a:spLocks noGrp="1"/>
          </p:cNvSpPr>
          <p:nvPr>
            <p:ph type="pic" sz="quarter" idx="12"/>
          </p:nvPr>
        </p:nvSpPr>
        <p:spPr>
          <a:xfrm>
            <a:off x="599017" y="619622"/>
            <a:ext cx="3279453" cy="3279453"/>
          </a:xfrm>
        </p:spPr>
        <p:txBody>
          <a:bodyPr/>
          <a:lstStyle/>
          <a:p>
            <a:endParaRPr lang="en-ID"/>
          </a:p>
        </p:txBody>
      </p:sp>
      <p:sp>
        <p:nvSpPr>
          <p:cNvPr id="12" name="Picture Placeholder 5">
            <a:extLst>
              <a:ext uri="{FF2B5EF4-FFF2-40B4-BE49-F238E27FC236}">
                <a16:creationId xmlns:a16="http://schemas.microsoft.com/office/drawing/2014/main" id="{AB61BF6E-948C-4AEB-61A4-244B2DE03589}"/>
              </a:ext>
            </a:extLst>
          </p:cNvPr>
          <p:cNvSpPr>
            <a:spLocks noGrp="1"/>
          </p:cNvSpPr>
          <p:nvPr>
            <p:ph type="pic" sz="quarter" idx="14"/>
          </p:nvPr>
        </p:nvSpPr>
        <p:spPr>
          <a:xfrm>
            <a:off x="8690380" y="4162370"/>
            <a:ext cx="2278187" cy="2278187"/>
          </a:xfrm>
        </p:spPr>
        <p:txBody>
          <a:bodyPr/>
          <a:lstStyle/>
          <a:p>
            <a:endParaRPr lang="en-ID"/>
          </a:p>
        </p:txBody>
      </p:sp>
      <p:sp>
        <p:nvSpPr>
          <p:cNvPr id="14" name="Text Placeholder 13">
            <a:extLst>
              <a:ext uri="{FF2B5EF4-FFF2-40B4-BE49-F238E27FC236}">
                <a16:creationId xmlns:a16="http://schemas.microsoft.com/office/drawing/2014/main" id="{ADA50E1A-8491-728C-9FA7-3C2B65D8B098}"/>
              </a:ext>
            </a:extLst>
          </p:cNvPr>
          <p:cNvSpPr>
            <a:spLocks noGrp="1"/>
          </p:cNvSpPr>
          <p:nvPr>
            <p:ph type="body" sz="quarter" idx="15"/>
          </p:nvPr>
        </p:nvSpPr>
        <p:spPr>
          <a:xfrm>
            <a:off x="599017" y="4385089"/>
            <a:ext cx="7732183" cy="2054400"/>
          </a:xfrm>
        </p:spPr>
        <p:txBody>
          <a:bodyPr anchor="t" anchorCtr="0">
            <a:noAutofit/>
          </a:bodyPr>
          <a:lstStyle/>
          <a:p>
            <a:pPr lvl="0"/>
            <a:r>
              <a:rPr lang="en-US" dirty="0"/>
              <a:t>Click to edit Master text styles</a:t>
            </a:r>
          </a:p>
        </p:txBody>
      </p:sp>
      <p:sp>
        <p:nvSpPr>
          <p:cNvPr id="5" name="Text Placeholder 13">
            <a:extLst>
              <a:ext uri="{FF2B5EF4-FFF2-40B4-BE49-F238E27FC236}">
                <a16:creationId xmlns:a16="http://schemas.microsoft.com/office/drawing/2014/main" id="{AD539BA3-D11E-897F-CE18-588B0DC93D9C}"/>
              </a:ext>
            </a:extLst>
          </p:cNvPr>
          <p:cNvSpPr>
            <a:spLocks noGrp="1"/>
          </p:cNvSpPr>
          <p:nvPr>
            <p:ph type="body" sz="quarter" idx="16"/>
          </p:nvPr>
        </p:nvSpPr>
        <p:spPr>
          <a:xfrm>
            <a:off x="4276035" y="2607013"/>
            <a:ext cx="6692532" cy="1382400"/>
          </a:xfrm>
          <a:noFill/>
        </p:spPr>
        <p:txBody>
          <a:bodyPr lIns="90000" tIns="46800" rIns="90000" bIns="46800" anchor="t" anchorCtr="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9">
            <a:extLst>
              <a:ext uri="{FF2B5EF4-FFF2-40B4-BE49-F238E27FC236}">
                <a16:creationId xmlns:a16="http://schemas.microsoft.com/office/drawing/2014/main" id="{7F910887-9DF9-8E41-CBB1-3C2A4179ACDF}"/>
              </a:ext>
            </a:extLst>
          </p:cNvPr>
          <p:cNvSpPr>
            <a:spLocks noGrp="1"/>
          </p:cNvSpPr>
          <p:nvPr>
            <p:ph type="body" sz="quarter" idx="17"/>
          </p:nvPr>
        </p:nvSpPr>
        <p:spPr>
          <a:xfrm>
            <a:off x="599017" y="4126524"/>
            <a:ext cx="7732183" cy="249600"/>
          </a:xfrm>
        </p:spPr>
        <p:txBody>
          <a:bodyPr anchor="b">
            <a:noAutofit/>
          </a:bodyPr>
          <a:lstStyle>
            <a:lvl1pPr>
              <a:defRPr sz="1250" b="1"/>
            </a:lvl1pPr>
          </a:lstStyle>
          <a:p>
            <a:pPr lvl="0"/>
            <a:r>
              <a:rPr lang="en-US" dirty="0"/>
              <a:t>Click to edit Master text styles</a:t>
            </a:r>
          </a:p>
        </p:txBody>
      </p:sp>
      <p:sp>
        <p:nvSpPr>
          <p:cNvPr id="13" name="Text Placeholder 12">
            <a:extLst>
              <a:ext uri="{FF2B5EF4-FFF2-40B4-BE49-F238E27FC236}">
                <a16:creationId xmlns:a16="http://schemas.microsoft.com/office/drawing/2014/main" id="{08F6B920-074C-FD0C-40EB-802122795E14}"/>
              </a:ext>
            </a:extLst>
          </p:cNvPr>
          <p:cNvSpPr>
            <a:spLocks noGrp="1"/>
          </p:cNvSpPr>
          <p:nvPr>
            <p:ph type="body" sz="quarter" idx="18"/>
          </p:nvPr>
        </p:nvSpPr>
        <p:spPr>
          <a:xfrm>
            <a:off x="4275667" y="2355849"/>
            <a:ext cx="6692900" cy="249599"/>
          </a:xfrm>
          <a:noFill/>
        </p:spPr>
        <p:txBody>
          <a:bodyPr anchor="ctr" anchorCtr="0">
            <a:noAutofit/>
          </a:bodyPr>
          <a:lstStyle>
            <a:lvl1pPr>
              <a:defRPr sz="125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4105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419B-0A7A-D6A9-278B-3CB3F6B13C8C}"/>
              </a:ext>
            </a:extLst>
          </p:cNvPr>
          <p:cNvSpPr>
            <a:spLocks noGrp="1"/>
          </p:cNvSpPr>
          <p:nvPr>
            <p:ph type="title"/>
          </p:nvPr>
        </p:nvSpPr>
        <p:spPr>
          <a:xfrm>
            <a:off x="6519860" y="619622"/>
            <a:ext cx="4448707" cy="1968969"/>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F2475DCC-A5DC-45EE-5280-E6AF55C5FBDB}"/>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24554E76-F34B-95F8-FD2E-0312C265AECF}"/>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6">
            <a:extLst>
              <a:ext uri="{FF2B5EF4-FFF2-40B4-BE49-F238E27FC236}">
                <a16:creationId xmlns:a16="http://schemas.microsoft.com/office/drawing/2014/main" id="{FD592EB7-0888-4601-189D-47D758F2EA24}"/>
              </a:ext>
            </a:extLst>
          </p:cNvPr>
          <p:cNvSpPr>
            <a:spLocks noGrp="1"/>
          </p:cNvSpPr>
          <p:nvPr>
            <p:ph type="pic" sz="quarter" idx="12"/>
          </p:nvPr>
        </p:nvSpPr>
        <p:spPr>
          <a:xfrm>
            <a:off x="0" y="0"/>
            <a:ext cx="5783792" cy="3855843"/>
          </a:xfrm>
        </p:spPr>
      </p:sp>
      <p:sp>
        <p:nvSpPr>
          <p:cNvPr id="7" name="Text Placeholder 7">
            <a:extLst>
              <a:ext uri="{FF2B5EF4-FFF2-40B4-BE49-F238E27FC236}">
                <a16:creationId xmlns:a16="http://schemas.microsoft.com/office/drawing/2014/main" id="{D5089FCE-DB18-D776-A8F9-8E69AD01AAD4}"/>
              </a:ext>
            </a:extLst>
          </p:cNvPr>
          <p:cNvSpPr>
            <a:spLocks noGrp="1"/>
          </p:cNvSpPr>
          <p:nvPr>
            <p:ph type="body" sz="quarter" idx="23"/>
          </p:nvPr>
        </p:nvSpPr>
        <p:spPr>
          <a:xfrm>
            <a:off x="575734" y="4512078"/>
            <a:ext cx="5208058" cy="1987053"/>
          </a:xfrm>
        </p:spPr>
        <p:txBody>
          <a:bodyPr>
            <a:noAutofit/>
          </a:bodyPr>
          <a:lstStyle>
            <a:lvl1pPr>
              <a:defRPr>
                <a:latin typeface="+mn-lt"/>
                <a:ea typeface="Cascadia Mono SemiBold" panose="020B0609020000020004" pitchFamily="49" charset="0"/>
                <a:cs typeface="Cascadia Mono SemiBold" panose="020B0609020000020004" pitchFamily="49" charset="0"/>
              </a:defRPr>
            </a:lvl1pPr>
            <a:lvl2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2pPr>
            <a:lvl3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3pPr>
            <a:lvl4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4pPr>
            <a:lvl5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50477A3C-2108-3003-027C-E88B14294EA0}"/>
              </a:ext>
            </a:extLst>
          </p:cNvPr>
          <p:cNvSpPr>
            <a:spLocks noGrp="1"/>
          </p:cNvSpPr>
          <p:nvPr>
            <p:ph type="body" sz="quarter" idx="24"/>
          </p:nvPr>
        </p:nvSpPr>
        <p:spPr>
          <a:xfrm>
            <a:off x="6519862" y="3429000"/>
            <a:ext cx="4448705" cy="2852921"/>
          </a:xfrm>
        </p:spPr>
        <p:txBody>
          <a:bodyPr>
            <a:noAutofit/>
          </a:bodyPr>
          <a:lstStyle/>
          <a:p>
            <a:pPr lvl="0"/>
            <a:r>
              <a:rPr lang="en-US" dirty="0"/>
              <a:t>Click to edit Master text styles</a:t>
            </a:r>
          </a:p>
        </p:txBody>
      </p:sp>
      <p:sp>
        <p:nvSpPr>
          <p:cNvPr id="8" name="Text Placeholder 7">
            <a:extLst>
              <a:ext uri="{FF2B5EF4-FFF2-40B4-BE49-F238E27FC236}">
                <a16:creationId xmlns:a16="http://schemas.microsoft.com/office/drawing/2014/main" id="{F3447C4F-9DF9-4C69-F400-0A0CE9007419}"/>
              </a:ext>
            </a:extLst>
          </p:cNvPr>
          <p:cNvSpPr>
            <a:spLocks noGrp="1"/>
          </p:cNvSpPr>
          <p:nvPr>
            <p:ph type="body" sz="quarter" idx="25"/>
          </p:nvPr>
        </p:nvSpPr>
        <p:spPr>
          <a:xfrm>
            <a:off x="575733" y="4066517"/>
            <a:ext cx="5208059" cy="403200"/>
          </a:xfrm>
        </p:spPr>
        <p:txBody>
          <a:bodyPr anchor="b">
            <a:noAutofit/>
          </a:bodyPr>
          <a:lstStyle>
            <a:lvl1pPr>
              <a:defRPr sz="1250" b="1"/>
            </a:lvl1pPr>
          </a:lstStyle>
          <a:p>
            <a:pPr lvl="0"/>
            <a:r>
              <a:rPr lang="en-US" dirty="0"/>
              <a:t>Click to edit Master text styles</a:t>
            </a:r>
          </a:p>
        </p:txBody>
      </p:sp>
      <p:sp>
        <p:nvSpPr>
          <p:cNvPr id="11" name="Text Placeholder 10">
            <a:extLst>
              <a:ext uri="{FF2B5EF4-FFF2-40B4-BE49-F238E27FC236}">
                <a16:creationId xmlns:a16="http://schemas.microsoft.com/office/drawing/2014/main" id="{15FE6426-8335-E1C3-FB13-43F08A52D6E7}"/>
              </a:ext>
            </a:extLst>
          </p:cNvPr>
          <p:cNvSpPr>
            <a:spLocks noGrp="1"/>
          </p:cNvSpPr>
          <p:nvPr>
            <p:ph type="body" sz="quarter" idx="26"/>
          </p:nvPr>
        </p:nvSpPr>
        <p:spPr>
          <a:xfrm>
            <a:off x="6519862" y="3091241"/>
            <a:ext cx="4448706" cy="2880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05310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442312-9E63-3A81-2CB4-8F85F5C2CD49}"/>
              </a:ext>
            </a:extLst>
          </p:cNvPr>
          <p:cNvSpPr/>
          <p:nvPr userDrawn="1"/>
        </p:nvSpPr>
        <p:spPr>
          <a:xfrm>
            <a:off x="0" y="1945185"/>
            <a:ext cx="3878469" cy="4912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sz="1200"/>
          </a:p>
        </p:txBody>
      </p:sp>
      <p:sp>
        <p:nvSpPr>
          <p:cNvPr id="2" name="Title 1">
            <a:extLst>
              <a:ext uri="{FF2B5EF4-FFF2-40B4-BE49-F238E27FC236}">
                <a16:creationId xmlns:a16="http://schemas.microsoft.com/office/drawing/2014/main" id="{D270176E-FDDF-30CB-EB74-A75B39D053B0}"/>
              </a:ext>
            </a:extLst>
          </p:cNvPr>
          <p:cNvSpPr>
            <a:spLocks noGrp="1"/>
          </p:cNvSpPr>
          <p:nvPr>
            <p:ph type="title"/>
          </p:nvPr>
        </p:nvSpPr>
        <p:spPr>
          <a:xfrm>
            <a:off x="697694" y="501649"/>
            <a:ext cx="10270873" cy="1325563"/>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55C0C34D-8F75-41B3-4243-E45FBD015BCA}"/>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84A13D18-EF04-D403-494B-02A03A28BC5B}"/>
              </a:ext>
            </a:extLst>
          </p:cNvPr>
          <p:cNvSpPr>
            <a:spLocks noGrp="1"/>
          </p:cNvSpPr>
          <p:nvPr>
            <p:ph type="sldNum" sz="quarter" idx="11"/>
          </p:nvPr>
        </p:nvSpPr>
        <p:spPr/>
        <p:txBody>
          <a:bodyPr>
            <a:noAutofit/>
          </a:bodyPr>
          <a:lstStyle/>
          <a:p>
            <a:fld id="{CF6F24BE-8BEB-403A-BDCC-38E201D0662D}" type="slidenum">
              <a:rPr lang="en-ID" smtClean="0"/>
              <a:pPr/>
              <a:t>‹#›</a:t>
            </a:fld>
            <a:endParaRPr lang="en-ID"/>
          </a:p>
        </p:txBody>
      </p:sp>
      <p:sp>
        <p:nvSpPr>
          <p:cNvPr id="11" name="Text Placeholder 10">
            <a:extLst>
              <a:ext uri="{FF2B5EF4-FFF2-40B4-BE49-F238E27FC236}">
                <a16:creationId xmlns:a16="http://schemas.microsoft.com/office/drawing/2014/main" id="{5A0E6078-78A1-619C-E7B0-63DBC649FF44}"/>
              </a:ext>
            </a:extLst>
          </p:cNvPr>
          <p:cNvSpPr>
            <a:spLocks noGrp="1"/>
          </p:cNvSpPr>
          <p:nvPr>
            <p:ph type="body" sz="quarter" idx="13"/>
          </p:nvPr>
        </p:nvSpPr>
        <p:spPr>
          <a:xfrm>
            <a:off x="599017" y="2686751"/>
            <a:ext cx="2702983" cy="3669600"/>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10">
            <a:extLst>
              <a:ext uri="{FF2B5EF4-FFF2-40B4-BE49-F238E27FC236}">
                <a16:creationId xmlns:a16="http://schemas.microsoft.com/office/drawing/2014/main" id="{33E87E0F-2528-3A8B-F312-9C9235E58689}"/>
              </a:ext>
            </a:extLst>
          </p:cNvPr>
          <p:cNvSpPr>
            <a:spLocks noGrp="1"/>
          </p:cNvSpPr>
          <p:nvPr>
            <p:ph type="body" sz="quarter" idx="14"/>
          </p:nvPr>
        </p:nvSpPr>
        <p:spPr>
          <a:xfrm>
            <a:off x="4358771" y="2686751"/>
            <a:ext cx="2850043" cy="36696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6A75F903-A46A-31EE-9532-17999D9477B2}"/>
              </a:ext>
            </a:extLst>
          </p:cNvPr>
          <p:cNvSpPr>
            <a:spLocks noGrp="1"/>
          </p:cNvSpPr>
          <p:nvPr>
            <p:ph type="body" sz="quarter" idx="15"/>
          </p:nvPr>
        </p:nvSpPr>
        <p:spPr>
          <a:xfrm>
            <a:off x="599016" y="2275974"/>
            <a:ext cx="2702984" cy="369600"/>
          </a:xfrm>
        </p:spPr>
        <p:txBody>
          <a:bodyPr anchor="b">
            <a:noAutofit/>
          </a:bodyPr>
          <a:lstStyle>
            <a:lvl1pPr>
              <a:defRPr sz="1250" b="1">
                <a:solidFill>
                  <a:schemeClr val="bg1"/>
                </a:solidFill>
              </a:defRPr>
            </a:lvl1pPr>
          </a:lstStyle>
          <a:p>
            <a:pPr lvl="0"/>
            <a:r>
              <a:rPr lang="en-US" dirty="0"/>
              <a:t>Click to edit Master text styles</a:t>
            </a:r>
          </a:p>
        </p:txBody>
      </p:sp>
      <p:sp>
        <p:nvSpPr>
          <p:cNvPr id="8" name="Text Placeholder 6">
            <a:extLst>
              <a:ext uri="{FF2B5EF4-FFF2-40B4-BE49-F238E27FC236}">
                <a16:creationId xmlns:a16="http://schemas.microsoft.com/office/drawing/2014/main" id="{8746F59D-CF95-DEC8-5CAA-EE08708A535D}"/>
              </a:ext>
            </a:extLst>
          </p:cNvPr>
          <p:cNvSpPr>
            <a:spLocks noGrp="1"/>
          </p:cNvSpPr>
          <p:nvPr>
            <p:ph type="body" sz="quarter" idx="16"/>
          </p:nvPr>
        </p:nvSpPr>
        <p:spPr>
          <a:xfrm>
            <a:off x="4358771" y="2275974"/>
            <a:ext cx="2851200" cy="369600"/>
          </a:xfrm>
        </p:spPr>
        <p:txBody>
          <a:bodyPr anchor="b">
            <a:noAutofit/>
          </a:bodyPr>
          <a:lstStyle>
            <a:lvl1pPr>
              <a:defRPr sz="1250" b="1"/>
            </a:lvl1pPr>
          </a:lstStyle>
          <a:p>
            <a:pPr lvl="0"/>
            <a:r>
              <a:rPr lang="en-US" dirty="0"/>
              <a:t>Click to edit Master text styles</a:t>
            </a:r>
          </a:p>
        </p:txBody>
      </p:sp>
      <p:sp>
        <p:nvSpPr>
          <p:cNvPr id="10" name="Text Placeholder 10">
            <a:extLst>
              <a:ext uri="{FF2B5EF4-FFF2-40B4-BE49-F238E27FC236}">
                <a16:creationId xmlns:a16="http://schemas.microsoft.com/office/drawing/2014/main" id="{BCDD7BE0-BC6C-5AE9-BCEE-9C91EA7B4B4D}"/>
              </a:ext>
            </a:extLst>
          </p:cNvPr>
          <p:cNvSpPr>
            <a:spLocks noGrp="1"/>
          </p:cNvSpPr>
          <p:nvPr>
            <p:ph type="body" sz="quarter" idx="17"/>
          </p:nvPr>
        </p:nvSpPr>
        <p:spPr>
          <a:xfrm>
            <a:off x="8118524" y="2686751"/>
            <a:ext cx="2850043" cy="36696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ext Placeholder 6">
            <a:extLst>
              <a:ext uri="{FF2B5EF4-FFF2-40B4-BE49-F238E27FC236}">
                <a16:creationId xmlns:a16="http://schemas.microsoft.com/office/drawing/2014/main" id="{6C0FB17E-6098-251C-5B8E-56C2FE57DE90}"/>
              </a:ext>
            </a:extLst>
          </p:cNvPr>
          <p:cNvSpPr>
            <a:spLocks noGrp="1"/>
          </p:cNvSpPr>
          <p:nvPr>
            <p:ph type="body" sz="quarter" idx="18"/>
          </p:nvPr>
        </p:nvSpPr>
        <p:spPr>
          <a:xfrm>
            <a:off x="8117367" y="2275974"/>
            <a:ext cx="2851200" cy="3696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271824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EB1E-7063-62F6-6178-84A09252DBC1}"/>
              </a:ext>
            </a:extLst>
          </p:cNvPr>
          <p:cNvSpPr>
            <a:spLocks noGrp="1"/>
          </p:cNvSpPr>
          <p:nvPr>
            <p:ph type="title"/>
          </p:nvPr>
        </p:nvSpPr>
        <p:spPr>
          <a:xfrm>
            <a:off x="599017" y="583764"/>
            <a:ext cx="10369550" cy="9624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3F688764-10F6-E04C-94EB-0287F12582B9}"/>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96932E04-1353-E30E-552C-E54A3DA07469}"/>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5" name="Chart Placeholder 22">
            <a:extLst>
              <a:ext uri="{FF2B5EF4-FFF2-40B4-BE49-F238E27FC236}">
                <a16:creationId xmlns:a16="http://schemas.microsoft.com/office/drawing/2014/main" id="{10D922AA-24B6-6B14-7A38-DBC7EDED764B}"/>
              </a:ext>
            </a:extLst>
          </p:cNvPr>
          <p:cNvSpPr>
            <a:spLocks noGrp="1"/>
          </p:cNvSpPr>
          <p:nvPr>
            <p:ph type="chart" sz="quarter" idx="26"/>
          </p:nvPr>
        </p:nvSpPr>
        <p:spPr>
          <a:xfrm>
            <a:off x="1200000" y="1738097"/>
            <a:ext cx="2037784" cy="1684283"/>
          </a:xfrm>
        </p:spPr>
        <p:txBody>
          <a:bodyPr/>
          <a:lstStyle/>
          <a:p>
            <a:endParaRPr lang="en-US" dirty="0"/>
          </a:p>
        </p:txBody>
      </p:sp>
      <p:sp>
        <p:nvSpPr>
          <p:cNvPr id="8" name="Text Placeholder 10">
            <a:extLst>
              <a:ext uri="{FF2B5EF4-FFF2-40B4-BE49-F238E27FC236}">
                <a16:creationId xmlns:a16="http://schemas.microsoft.com/office/drawing/2014/main" id="{6FB6B8F6-C436-9978-2F4B-4A4FAEFE5201}"/>
              </a:ext>
            </a:extLst>
          </p:cNvPr>
          <p:cNvSpPr>
            <a:spLocks noGrp="1"/>
          </p:cNvSpPr>
          <p:nvPr>
            <p:ph type="body" sz="quarter" idx="29"/>
          </p:nvPr>
        </p:nvSpPr>
        <p:spPr>
          <a:xfrm>
            <a:off x="1031381" y="4112515"/>
            <a:ext cx="2396467" cy="2402400"/>
          </a:xfrm>
        </p:spPr>
        <p:txBody>
          <a:bodyPr/>
          <a:lstStyle/>
          <a:p>
            <a:pPr lvl="0"/>
            <a:r>
              <a:rPr lang="en-US" dirty="0"/>
              <a:t>Click to edit Master text styles</a:t>
            </a:r>
          </a:p>
        </p:txBody>
      </p:sp>
      <p:sp>
        <p:nvSpPr>
          <p:cNvPr id="9" name="Picture Placeholder 8">
            <a:extLst>
              <a:ext uri="{FF2B5EF4-FFF2-40B4-BE49-F238E27FC236}">
                <a16:creationId xmlns:a16="http://schemas.microsoft.com/office/drawing/2014/main" id="{6504E407-1287-6C2D-410A-98BC0C867445}"/>
              </a:ext>
            </a:extLst>
          </p:cNvPr>
          <p:cNvSpPr>
            <a:spLocks noGrp="1"/>
          </p:cNvSpPr>
          <p:nvPr>
            <p:ph type="pic" sz="quarter" idx="28"/>
          </p:nvPr>
        </p:nvSpPr>
        <p:spPr>
          <a:xfrm>
            <a:off x="4583792" y="1711315"/>
            <a:ext cx="2400000" cy="4802400"/>
          </a:xfrm>
        </p:spPr>
        <p:txBody>
          <a:bodyPr/>
          <a:lstStyle/>
          <a:p>
            <a:endParaRPr lang="en-UZ"/>
          </a:p>
        </p:txBody>
      </p:sp>
      <p:sp>
        <p:nvSpPr>
          <p:cNvPr id="10" name="Chart Placeholder 22">
            <a:extLst>
              <a:ext uri="{FF2B5EF4-FFF2-40B4-BE49-F238E27FC236}">
                <a16:creationId xmlns:a16="http://schemas.microsoft.com/office/drawing/2014/main" id="{1BE74FB2-1D73-647C-5C92-0AA274565BB5}"/>
              </a:ext>
            </a:extLst>
          </p:cNvPr>
          <p:cNvSpPr>
            <a:spLocks noGrp="1"/>
          </p:cNvSpPr>
          <p:nvPr>
            <p:ph type="chart" sz="quarter" idx="30"/>
          </p:nvPr>
        </p:nvSpPr>
        <p:spPr>
          <a:xfrm>
            <a:off x="8329800" y="1738097"/>
            <a:ext cx="2037784" cy="1684283"/>
          </a:xfrm>
        </p:spPr>
        <p:txBody>
          <a:bodyPr/>
          <a:lstStyle/>
          <a:p>
            <a:endParaRPr lang="en-US" dirty="0"/>
          </a:p>
        </p:txBody>
      </p:sp>
      <p:sp>
        <p:nvSpPr>
          <p:cNvPr id="11" name="Text Placeholder 10">
            <a:extLst>
              <a:ext uri="{FF2B5EF4-FFF2-40B4-BE49-F238E27FC236}">
                <a16:creationId xmlns:a16="http://schemas.microsoft.com/office/drawing/2014/main" id="{427C4768-2F14-E327-6DA3-6E37F58CFABC}"/>
              </a:ext>
            </a:extLst>
          </p:cNvPr>
          <p:cNvSpPr>
            <a:spLocks noGrp="1"/>
          </p:cNvSpPr>
          <p:nvPr>
            <p:ph type="body" sz="quarter" idx="31"/>
          </p:nvPr>
        </p:nvSpPr>
        <p:spPr>
          <a:xfrm>
            <a:off x="1031381" y="3535556"/>
            <a:ext cx="2396467"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id="{9E210F19-1CD2-510F-9EF1-7A725C1F083E}"/>
              </a:ext>
            </a:extLst>
          </p:cNvPr>
          <p:cNvSpPr>
            <a:spLocks noGrp="1"/>
          </p:cNvSpPr>
          <p:nvPr>
            <p:ph type="body" sz="quarter" idx="32"/>
          </p:nvPr>
        </p:nvSpPr>
        <p:spPr>
          <a:xfrm>
            <a:off x="8148693"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id="{001CE4C3-5BFE-BA45-1C06-0F5D8259E689}"/>
              </a:ext>
            </a:extLst>
          </p:cNvPr>
          <p:cNvSpPr>
            <a:spLocks noGrp="1"/>
          </p:cNvSpPr>
          <p:nvPr>
            <p:ph type="body" sz="quarter" idx="33"/>
          </p:nvPr>
        </p:nvSpPr>
        <p:spPr>
          <a:xfrm>
            <a:off x="8154626" y="4111315"/>
            <a:ext cx="2402400" cy="2402400"/>
          </a:xfrm>
        </p:spPr>
        <p:txBody>
          <a:bodyPr/>
          <a:lstStyle/>
          <a:p>
            <a:pPr lvl="0"/>
            <a:r>
              <a:rPr lang="en-US" dirty="0"/>
              <a:t>Click to edit Master text styles</a:t>
            </a:r>
          </a:p>
        </p:txBody>
      </p:sp>
    </p:spTree>
    <p:extLst>
      <p:ext uri="{BB962C8B-B14F-4D97-AF65-F5344CB8AC3E}">
        <p14:creationId xmlns:p14="http://schemas.microsoft.com/office/powerpoint/2010/main" val="402575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EB1E-7063-62F6-6178-84A09252DBC1}"/>
              </a:ext>
            </a:extLst>
          </p:cNvPr>
          <p:cNvSpPr>
            <a:spLocks noGrp="1"/>
          </p:cNvSpPr>
          <p:nvPr>
            <p:ph type="title"/>
          </p:nvPr>
        </p:nvSpPr>
        <p:spPr>
          <a:xfrm>
            <a:off x="599017" y="583764"/>
            <a:ext cx="10369550" cy="9624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3F688764-10F6-E04C-94EB-0287F12582B9}"/>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96932E04-1353-E30E-552C-E54A3DA07469}"/>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Chart Placeholder 22">
            <a:extLst>
              <a:ext uri="{FF2B5EF4-FFF2-40B4-BE49-F238E27FC236}">
                <a16:creationId xmlns:a16="http://schemas.microsoft.com/office/drawing/2014/main" id="{10D922AA-24B6-6B14-7A38-DBC7EDED764B}"/>
              </a:ext>
            </a:extLst>
          </p:cNvPr>
          <p:cNvSpPr>
            <a:spLocks noGrp="1"/>
          </p:cNvSpPr>
          <p:nvPr>
            <p:ph type="chart" sz="quarter" idx="26"/>
          </p:nvPr>
        </p:nvSpPr>
        <p:spPr>
          <a:xfrm>
            <a:off x="1237772" y="1738097"/>
            <a:ext cx="2037784" cy="1684283"/>
          </a:xfrm>
        </p:spPr>
        <p:txBody>
          <a:bodyPr/>
          <a:lstStyle/>
          <a:p>
            <a:endParaRPr lang="en-US" dirty="0"/>
          </a:p>
        </p:txBody>
      </p:sp>
      <p:sp>
        <p:nvSpPr>
          <p:cNvPr id="8" name="Text Placeholder 10">
            <a:extLst>
              <a:ext uri="{FF2B5EF4-FFF2-40B4-BE49-F238E27FC236}">
                <a16:creationId xmlns:a16="http://schemas.microsoft.com/office/drawing/2014/main" id="{6FB6B8F6-C436-9978-2F4B-4A4FAEFE5201}"/>
              </a:ext>
            </a:extLst>
          </p:cNvPr>
          <p:cNvSpPr>
            <a:spLocks noGrp="1"/>
          </p:cNvSpPr>
          <p:nvPr>
            <p:ph type="body" sz="quarter" idx="29"/>
          </p:nvPr>
        </p:nvSpPr>
        <p:spPr>
          <a:xfrm>
            <a:off x="1054623" y="4123971"/>
            <a:ext cx="2402400" cy="2402400"/>
          </a:xfrm>
        </p:spPr>
        <p:txBody>
          <a:bodyPr/>
          <a:lstStyle/>
          <a:p>
            <a:pPr lvl="0"/>
            <a:r>
              <a:rPr lang="en-US" dirty="0"/>
              <a:t>Click to edit Master text styles</a:t>
            </a:r>
          </a:p>
        </p:txBody>
      </p:sp>
      <p:sp>
        <p:nvSpPr>
          <p:cNvPr id="10" name="Chart Placeholder 22">
            <a:extLst>
              <a:ext uri="{FF2B5EF4-FFF2-40B4-BE49-F238E27FC236}">
                <a16:creationId xmlns:a16="http://schemas.microsoft.com/office/drawing/2014/main" id="{1BE74FB2-1D73-647C-5C92-0AA274565BB5}"/>
              </a:ext>
            </a:extLst>
          </p:cNvPr>
          <p:cNvSpPr>
            <a:spLocks noGrp="1"/>
          </p:cNvSpPr>
          <p:nvPr>
            <p:ph type="chart" sz="quarter" idx="30"/>
          </p:nvPr>
        </p:nvSpPr>
        <p:spPr>
          <a:xfrm>
            <a:off x="8329800" y="1738097"/>
            <a:ext cx="2037784" cy="1684283"/>
          </a:xfrm>
        </p:spPr>
        <p:txBody>
          <a:bodyPr/>
          <a:lstStyle/>
          <a:p>
            <a:endParaRPr lang="en-US" dirty="0"/>
          </a:p>
        </p:txBody>
      </p:sp>
      <p:sp>
        <p:nvSpPr>
          <p:cNvPr id="11" name="Text Placeholder 10">
            <a:extLst>
              <a:ext uri="{FF2B5EF4-FFF2-40B4-BE49-F238E27FC236}">
                <a16:creationId xmlns:a16="http://schemas.microsoft.com/office/drawing/2014/main" id="{427C4768-2F14-E327-6DA3-6E37F58CFABC}"/>
              </a:ext>
            </a:extLst>
          </p:cNvPr>
          <p:cNvSpPr>
            <a:spLocks noGrp="1"/>
          </p:cNvSpPr>
          <p:nvPr>
            <p:ph type="body" sz="quarter" idx="31"/>
          </p:nvPr>
        </p:nvSpPr>
        <p:spPr>
          <a:xfrm>
            <a:off x="1057469"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id="{9E210F19-1CD2-510F-9EF1-7A725C1F083E}"/>
              </a:ext>
            </a:extLst>
          </p:cNvPr>
          <p:cNvSpPr>
            <a:spLocks noGrp="1"/>
          </p:cNvSpPr>
          <p:nvPr>
            <p:ph type="body" sz="quarter" idx="32"/>
          </p:nvPr>
        </p:nvSpPr>
        <p:spPr>
          <a:xfrm>
            <a:off x="8148693"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id="{001CE4C3-5BFE-BA45-1C06-0F5D8259E689}"/>
              </a:ext>
            </a:extLst>
          </p:cNvPr>
          <p:cNvSpPr>
            <a:spLocks noGrp="1"/>
          </p:cNvSpPr>
          <p:nvPr>
            <p:ph type="body" sz="quarter" idx="33"/>
          </p:nvPr>
        </p:nvSpPr>
        <p:spPr>
          <a:xfrm>
            <a:off x="8154626" y="4111315"/>
            <a:ext cx="2402400" cy="2402400"/>
          </a:xfrm>
        </p:spPr>
        <p:txBody>
          <a:bodyPr/>
          <a:lstStyle/>
          <a:p>
            <a:pPr lvl="0"/>
            <a:r>
              <a:rPr lang="en-US" dirty="0"/>
              <a:t>Click to edit Master text styles</a:t>
            </a:r>
          </a:p>
        </p:txBody>
      </p:sp>
      <p:sp>
        <p:nvSpPr>
          <p:cNvPr id="6" name="Chart Placeholder 22">
            <a:extLst>
              <a:ext uri="{FF2B5EF4-FFF2-40B4-BE49-F238E27FC236}">
                <a16:creationId xmlns:a16="http://schemas.microsoft.com/office/drawing/2014/main" id="{6034BEDD-4A10-0EE9-2B80-CC48F6463E58}"/>
              </a:ext>
            </a:extLst>
          </p:cNvPr>
          <p:cNvSpPr>
            <a:spLocks noGrp="1"/>
          </p:cNvSpPr>
          <p:nvPr>
            <p:ph type="chart" sz="quarter" idx="34"/>
          </p:nvPr>
        </p:nvSpPr>
        <p:spPr>
          <a:xfrm>
            <a:off x="4764900" y="1738097"/>
            <a:ext cx="2037784" cy="1684283"/>
          </a:xfrm>
        </p:spPr>
        <p:txBody>
          <a:bodyPr/>
          <a:lstStyle/>
          <a:p>
            <a:endParaRPr lang="en-US" dirty="0"/>
          </a:p>
        </p:txBody>
      </p:sp>
      <p:sp>
        <p:nvSpPr>
          <p:cNvPr id="15" name="Text Placeholder 10">
            <a:extLst>
              <a:ext uri="{FF2B5EF4-FFF2-40B4-BE49-F238E27FC236}">
                <a16:creationId xmlns:a16="http://schemas.microsoft.com/office/drawing/2014/main" id="{9AF6507D-02F3-DCED-4A26-289016D4AA40}"/>
              </a:ext>
            </a:extLst>
          </p:cNvPr>
          <p:cNvSpPr>
            <a:spLocks noGrp="1"/>
          </p:cNvSpPr>
          <p:nvPr>
            <p:ph type="body" sz="quarter" idx="35"/>
          </p:nvPr>
        </p:nvSpPr>
        <p:spPr>
          <a:xfrm>
            <a:off x="4592749"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1DD65D9A-82AD-5F53-C8F5-B476568A76BB}"/>
              </a:ext>
            </a:extLst>
          </p:cNvPr>
          <p:cNvSpPr>
            <a:spLocks noGrp="1"/>
          </p:cNvSpPr>
          <p:nvPr>
            <p:ph type="body" sz="quarter" idx="36"/>
          </p:nvPr>
        </p:nvSpPr>
        <p:spPr>
          <a:xfrm>
            <a:off x="4604627" y="4111315"/>
            <a:ext cx="2402400" cy="2402400"/>
          </a:xfrm>
        </p:spPr>
        <p:txBody>
          <a:bodyPr/>
          <a:lstStyle/>
          <a:p>
            <a:pPr lvl="0"/>
            <a:r>
              <a:rPr lang="en-US" dirty="0"/>
              <a:t>Click to edit Master text styles</a:t>
            </a:r>
          </a:p>
        </p:txBody>
      </p:sp>
    </p:spTree>
    <p:extLst>
      <p:ext uri="{BB962C8B-B14F-4D97-AF65-F5344CB8AC3E}">
        <p14:creationId xmlns:p14="http://schemas.microsoft.com/office/powerpoint/2010/main" val="686744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EB1E-7063-62F6-6178-84A09252DBC1}"/>
              </a:ext>
            </a:extLst>
          </p:cNvPr>
          <p:cNvSpPr>
            <a:spLocks noGrp="1"/>
          </p:cNvSpPr>
          <p:nvPr>
            <p:ph type="title"/>
          </p:nvPr>
        </p:nvSpPr>
        <p:spPr>
          <a:xfrm>
            <a:off x="599017" y="583764"/>
            <a:ext cx="10369550" cy="9624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3F688764-10F6-E04C-94EB-0287F12582B9}"/>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96932E04-1353-E30E-552C-E54A3DA07469}"/>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Chart Placeholder 22">
            <a:extLst>
              <a:ext uri="{FF2B5EF4-FFF2-40B4-BE49-F238E27FC236}">
                <a16:creationId xmlns:a16="http://schemas.microsoft.com/office/drawing/2014/main" id="{10D922AA-24B6-6B14-7A38-DBC7EDED764B}"/>
              </a:ext>
            </a:extLst>
          </p:cNvPr>
          <p:cNvSpPr>
            <a:spLocks noGrp="1"/>
          </p:cNvSpPr>
          <p:nvPr>
            <p:ph type="chart" sz="quarter" idx="26"/>
          </p:nvPr>
        </p:nvSpPr>
        <p:spPr>
          <a:xfrm>
            <a:off x="758041" y="1738097"/>
            <a:ext cx="2037784" cy="1684283"/>
          </a:xfrm>
        </p:spPr>
        <p:txBody>
          <a:bodyPr/>
          <a:lstStyle/>
          <a:p>
            <a:endParaRPr lang="en-US" dirty="0"/>
          </a:p>
        </p:txBody>
      </p:sp>
      <p:sp>
        <p:nvSpPr>
          <p:cNvPr id="8" name="Text Placeholder 10">
            <a:extLst>
              <a:ext uri="{FF2B5EF4-FFF2-40B4-BE49-F238E27FC236}">
                <a16:creationId xmlns:a16="http://schemas.microsoft.com/office/drawing/2014/main" id="{6FB6B8F6-C436-9978-2F4B-4A4FAEFE5201}"/>
              </a:ext>
            </a:extLst>
          </p:cNvPr>
          <p:cNvSpPr>
            <a:spLocks noGrp="1"/>
          </p:cNvSpPr>
          <p:nvPr>
            <p:ph type="body" sz="quarter" idx="29"/>
          </p:nvPr>
        </p:nvSpPr>
        <p:spPr>
          <a:xfrm>
            <a:off x="575733" y="4111315"/>
            <a:ext cx="2402400" cy="2402400"/>
          </a:xfrm>
        </p:spPr>
        <p:txBody>
          <a:bodyPr/>
          <a:lstStyle/>
          <a:p>
            <a:pPr lvl="0"/>
            <a:r>
              <a:rPr lang="en-US" dirty="0"/>
              <a:t>Click to edit Master text styles</a:t>
            </a:r>
          </a:p>
        </p:txBody>
      </p:sp>
      <p:sp>
        <p:nvSpPr>
          <p:cNvPr id="10" name="Chart Placeholder 22">
            <a:extLst>
              <a:ext uri="{FF2B5EF4-FFF2-40B4-BE49-F238E27FC236}">
                <a16:creationId xmlns:a16="http://schemas.microsoft.com/office/drawing/2014/main" id="{1BE74FB2-1D73-647C-5C92-0AA274565BB5}"/>
              </a:ext>
            </a:extLst>
          </p:cNvPr>
          <p:cNvSpPr>
            <a:spLocks noGrp="1"/>
          </p:cNvSpPr>
          <p:nvPr>
            <p:ph type="chart" sz="quarter" idx="30"/>
          </p:nvPr>
        </p:nvSpPr>
        <p:spPr>
          <a:xfrm>
            <a:off x="8735824" y="1744717"/>
            <a:ext cx="2037784" cy="1684283"/>
          </a:xfrm>
        </p:spPr>
        <p:txBody>
          <a:bodyPr/>
          <a:lstStyle/>
          <a:p>
            <a:endParaRPr lang="en-US" dirty="0"/>
          </a:p>
        </p:txBody>
      </p:sp>
      <p:sp>
        <p:nvSpPr>
          <p:cNvPr id="11" name="Text Placeholder 10">
            <a:extLst>
              <a:ext uri="{FF2B5EF4-FFF2-40B4-BE49-F238E27FC236}">
                <a16:creationId xmlns:a16="http://schemas.microsoft.com/office/drawing/2014/main" id="{427C4768-2F14-E327-6DA3-6E37F58CFABC}"/>
              </a:ext>
            </a:extLst>
          </p:cNvPr>
          <p:cNvSpPr>
            <a:spLocks noGrp="1"/>
          </p:cNvSpPr>
          <p:nvPr>
            <p:ph type="body" sz="quarter" idx="31"/>
          </p:nvPr>
        </p:nvSpPr>
        <p:spPr>
          <a:xfrm>
            <a:off x="581086" y="3537499"/>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id="{9E210F19-1CD2-510F-9EF1-7A725C1F083E}"/>
              </a:ext>
            </a:extLst>
          </p:cNvPr>
          <p:cNvSpPr>
            <a:spLocks noGrp="1"/>
          </p:cNvSpPr>
          <p:nvPr>
            <p:ph type="body" sz="quarter" idx="32"/>
          </p:nvPr>
        </p:nvSpPr>
        <p:spPr>
          <a:xfrm>
            <a:off x="8554717" y="3540182"/>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id="{001CE4C3-5BFE-BA45-1C06-0F5D8259E689}"/>
              </a:ext>
            </a:extLst>
          </p:cNvPr>
          <p:cNvSpPr>
            <a:spLocks noGrp="1"/>
          </p:cNvSpPr>
          <p:nvPr>
            <p:ph type="body" sz="quarter" idx="33"/>
          </p:nvPr>
        </p:nvSpPr>
        <p:spPr>
          <a:xfrm>
            <a:off x="8566167" y="4111315"/>
            <a:ext cx="2402400" cy="2402400"/>
          </a:xfrm>
        </p:spPr>
        <p:txBody>
          <a:bodyPr/>
          <a:lstStyle/>
          <a:p>
            <a:pPr lvl="0"/>
            <a:r>
              <a:rPr lang="en-US" dirty="0"/>
              <a:t>Click to edit Master text styles</a:t>
            </a:r>
          </a:p>
        </p:txBody>
      </p:sp>
      <p:sp>
        <p:nvSpPr>
          <p:cNvPr id="6" name="Chart Placeholder 22">
            <a:extLst>
              <a:ext uri="{FF2B5EF4-FFF2-40B4-BE49-F238E27FC236}">
                <a16:creationId xmlns:a16="http://schemas.microsoft.com/office/drawing/2014/main" id="{6034BEDD-4A10-0EE9-2B80-CC48F6463E58}"/>
              </a:ext>
            </a:extLst>
          </p:cNvPr>
          <p:cNvSpPr>
            <a:spLocks noGrp="1"/>
          </p:cNvSpPr>
          <p:nvPr>
            <p:ph type="chart" sz="quarter" idx="34"/>
          </p:nvPr>
        </p:nvSpPr>
        <p:spPr>
          <a:xfrm>
            <a:off x="3370625" y="1744717"/>
            <a:ext cx="2037784" cy="1684283"/>
          </a:xfrm>
        </p:spPr>
        <p:txBody>
          <a:bodyPr/>
          <a:lstStyle/>
          <a:p>
            <a:endParaRPr lang="en-US" dirty="0"/>
          </a:p>
        </p:txBody>
      </p:sp>
      <p:sp>
        <p:nvSpPr>
          <p:cNvPr id="15" name="Text Placeholder 10">
            <a:extLst>
              <a:ext uri="{FF2B5EF4-FFF2-40B4-BE49-F238E27FC236}">
                <a16:creationId xmlns:a16="http://schemas.microsoft.com/office/drawing/2014/main" id="{9AF6507D-02F3-DCED-4A26-289016D4AA40}"/>
              </a:ext>
            </a:extLst>
          </p:cNvPr>
          <p:cNvSpPr>
            <a:spLocks noGrp="1"/>
          </p:cNvSpPr>
          <p:nvPr>
            <p:ph type="body" sz="quarter" idx="35"/>
          </p:nvPr>
        </p:nvSpPr>
        <p:spPr>
          <a:xfrm>
            <a:off x="3189519" y="3537499"/>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1DD65D9A-82AD-5F53-C8F5-B476568A76BB}"/>
              </a:ext>
            </a:extLst>
          </p:cNvPr>
          <p:cNvSpPr>
            <a:spLocks noGrp="1"/>
          </p:cNvSpPr>
          <p:nvPr>
            <p:ph type="body" sz="quarter" idx="36"/>
          </p:nvPr>
        </p:nvSpPr>
        <p:spPr>
          <a:xfrm>
            <a:off x="3189518" y="4111315"/>
            <a:ext cx="2402400" cy="2402400"/>
          </a:xfrm>
        </p:spPr>
        <p:txBody>
          <a:bodyPr/>
          <a:lstStyle/>
          <a:p>
            <a:pPr lvl="0"/>
            <a:r>
              <a:rPr lang="en-US" dirty="0"/>
              <a:t>Click to edit Master text styles</a:t>
            </a:r>
          </a:p>
        </p:txBody>
      </p:sp>
      <p:sp>
        <p:nvSpPr>
          <p:cNvPr id="7" name="Text Placeholder 10">
            <a:extLst>
              <a:ext uri="{FF2B5EF4-FFF2-40B4-BE49-F238E27FC236}">
                <a16:creationId xmlns:a16="http://schemas.microsoft.com/office/drawing/2014/main" id="{8B133C47-E461-5076-CFB7-81D33483F782}"/>
              </a:ext>
            </a:extLst>
          </p:cNvPr>
          <p:cNvSpPr>
            <a:spLocks noGrp="1"/>
          </p:cNvSpPr>
          <p:nvPr>
            <p:ph type="body" sz="quarter" idx="37"/>
          </p:nvPr>
        </p:nvSpPr>
        <p:spPr>
          <a:xfrm>
            <a:off x="5971041" y="4111315"/>
            <a:ext cx="2402400" cy="2402400"/>
          </a:xfrm>
        </p:spPr>
        <p:txBody>
          <a:bodyPr/>
          <a:lstStyle/>
          <a:p>
            <a:pPr lvl="0"/>
            <a:r>
              <a:rPr lang="en-US" dirty="0"/>
              <a:t>Click to edit Master text styles</a:t>
            </a:r>
          </a:p>
        </p:txBody>
      </p:sp>
      <p:sp>
        <p:nvSpPr>
          <p:cNvPr id="9" name="Text Placeholder 10">
            <a:extLst>
              <a:ext uri="{FF2B5EF4-FFF2-40B4-BE49-F238E27FC236}">
                <a16:creationId xmlns:a16="http://schemas.microsoft.com/office/drawing/2014/main" id="{4610F9E3-7283-B27D-D134-C4587A578220}"/>
              </a:ext>
            </a:extLst>
          </p:cNvPr>
          <p:cNvSpPr>
            <a:spLocks noGrp="1"/>
          </p:cNvSpPr>
          <p:nvPr>
            <p:ph type="body" sz="quarter" idx="38"/>
          </p:nvPr>
        </p:nvSpPr>
        <p:spPr>
          <a:xfrm>
            <a:off x="5971041" y="35304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4" name="Chart Placeholder 22">
            <a:extLst>
              <a:ext uri="{FF2B5EF4-FFF2-40B4-BE49-F238E27FC236}">
                <a16:creationId xmlns:a16="http://schemas.microsoft.com/office/drawing/2014/main" id="{55CE330B-87B2-E709-8431-E977F2430003}"/>
              </a:ext>
            </a:extLst>
          </p:cNvPr>
          <p:cNvSpPr>
            <a:spLocks noGrp="1"/>
          </p:cNvSpPr>
          <p:nvPr>
            <p:ph type="chart" sz="quarter" idx="39"/>
          </p:nvPr>
        </p:nvSpPr>
        <p:spPr>
          <a:xfrm>
            <a:off x="6152148" y="1744717"/>
            <a:ext cx="2037784" cy="1684283"/>
          </a:xfrm>
        </p:spPr>
        <p:txBody>
          <a:bodyPr/>
          <a:lstStyle/>
          <a:p>
            <a:endParaRPr lang="en-US" dirty="0"/>
          </a:p>
        </p:txBody>
      </p:sp>
    </p:spTree>
    <p:extLst>
      <p:ext uri="{BB962C8B-B14F-4D97-AF65-F5344CB8AC3E}">
        <p14:creationId xmlns:p14="http://schemas.microsoft.com/office/powerpoint/2010/main" val="1492805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A9BB-4EB7-026F-4816-EB928B5DD1D3}"/>
              </a:ext>
            </a:extLst>
          </p:cNvPr>
          <p:cNvSpPr>
            <a:spLocks noGrp="1"/>
          </p:cNvSpPr>
          <p:nvPr>
            <p:ph type="title"/>
          </p:nvPr>
        </p:nvSpPr>
        <p:spPr>
          <a:xfrm>
            <a:off x="599017" y="58376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0B15F750-4EF6-B33F-4FD2-2D9576B1F34B}"/>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0BB428C6-0B9B-0025-A8AE-3EE85EAAD742}"/>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Table Placeholder 5">
            <a:extLst>
              <a:ext uri="{FF2B5EF4-FFF2-40B4-BE49-F238E27FC236}">
                <a16:creationId xmlns:a16="http://schemas.microsoft.com/office/drawing/2014/main" id="{C73C4683-1814-6BFA-2362-08272BB995A4}"/>
              </a:ext>
            </a:extLst>
          </p:cNvPr>
          <p:cNvSpPr>
            <a:spLocks noGrp="1"/>
          </p:cNvSpPr>
          <p:nvPr>
            <p:ph type="tbl" sz="quarter" idx="12"/>
          </p:nvPr>
        </p:nvSpPr>
        <p:spPr>
          <a:xfrm>
            <a:off x="1184191" y="2398620"/>
            <a:ext cx="9199200" cy="3875617"/>
          </a:xfrm>
        </p:spPr>
        <p:txBody>
          <a:bodyPr/>
          <a:lstStyle/>
          <a:p>
            <a:endParaRPr lang="en-UZ"/>
          </a:p>
        </p:txBody>
      </p:sp>
      <p:sp>
        <p:nvSpPr>
          <p:cNvPr id="8" name="Text Placeholder 7">
            <a:extLst>
              <a:ext uri="{FF2B5EF4-FFF2-40B4-BE49-F238E27FC236}">
                <a16:creationId xmlns:a16="http://schemas.microsoft.com/office/drawing/2014/main" id="{3524791E-5C2D-05F7-7815-AE0E39BA947C}"/>
              </a:ext>
            </a:extLst>
          </p:cNvPr>
          <p:cNvSpPr>
            <a:spLocks noGrp="1"/>
          </p:cNvSpPr>
          <p:nvPr>
            <p:ph type="body" sz="quarter" idx="13"/>
          </p:nvPr>
        </p:nvSpPr>
        <p:spPr>
          <a:xfrm>
            <a:off x="1184358" y="1875366"/>
            <a:ext cx="9199033" cy="388800"/>
          </a:xfrm>
        </p:spPr>
        <p:txBody>
          <a:bodyPr anchor="b"/>
          <a:lstStyle/>
          <a:p>
            <a:pPr lvl="0"/>
            <a:r>
              <a:rPr lang="en-US" dirty="0"/>
              <a:t>Click to edit Master text styles</a:t>
            </a:r>
          </a:p>
        </p:txBody>
      </p:sp>
    </p:spTree>
    <p:extLst>
      <p:ext uri="{BB962C8B-B14F-4D97-AF65-F5344CB8AC3E}">
        <p14:creationId xmlns:p14="http://schemas.microsoft.com/office/powerpoint/2010/main" val="1050696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01C7-D54C-B4CE-4985-D871336E5E7E}"/>
              </a:ext>
            </a:extLst>
          </p:cNvPr>
          <p:cNvSpPr>
            <a:spLocks noGrp="1"/>
          </p:cNvSpPr>
          <p:nvPr>
            <p:ph type="title"/>
          </p:nvPr>
        </p:nvSpPr>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207397F2-212D-3A9C-585D-F7362936EAC0}"/>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id="{AD5C6FE0-5103-FAEE-F71B-5E68DD283BEA}"/>
              </a:ext>
            </a:extLst>
          </p:cNvPr>
          <p:cNvSpPr>
            <a:spLocks noGrp="1"/>
          </p:cNvSpPr>
          <p:nvPr>
            <p:ph type="sldNum" sz="quarter" idx="11"/>
          </p:nvPr>
        </p:nvSpPr>
        <p:spPr/>
        <p:txBody>
          <a:bodyPr/>
          <a:lstStyle/>
          <a:p>
            <a:fld id="{CF6F24BE-8BEB-403A-BDCC-38E201D0662D}" type="slidenum">
              <a:rPr lang="en-ID" smtClean="0"/>
              <a:pPr/>
              <a:t>‹#›</a:t>
            </a:fld>
            <a:endParaRPr lang="en-ID"/>
          </a:p>
        </p:txBody>
      </p:sp>
    </p:spTree>
    <p:extLst>
      <p:ext uri="{BB962C8B-B14F-4D97-AF65-F5344CB8AC3E}">
        <p14:creationId xmlns:p14="http://schemas.microsoft.com/office/powerpoint/2010/main" val="4182109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CED2E36-BADF-8412-F354-96F2041DC9D9}"/>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id="{E9A1D5FD-C837-C92F-8E5D-69F199301246}"/>
              </a:ext>
            </a:extLst>
          </p:cNvPr>
          <p:cNvSpPr>
            <a:spLocks noGrp="1"/>
          </p:cNvSpPr>
          <p:nvPr>
            <p:ph type="sldNum" sz="quarter" idx="11"/>
          </p:nvPr>
        </p:nvSpPr>
        <p:spPr/>
        <p:txBody>
          <a:bodyPr/>
          <a:lstStyle/>
          <a:p>
            <a:fld id="{CF6F24BE-8BEB-403A-BDCC-38E201D0662D}" type="slidenum">
              <a:rPr lang="en-ID" smtClean="0"/>
              <a:pPr/>
              <a:t>‹#›</a:t>
            </a:fld>
            <a:endParaRPr lang="en-ID"/>
          </a:p>
        </p:txBody>
      </p:sp>
    </p:spTree>
    <p:extLst>
      <p:ext uri="{BB962C8B-B14F-4D97-AF65-F5344CB8AC3E}">
        <p14:creationId xmlns:p14="http://schemas.microsoft.com/office/powerpoint/2010/main" val="3705890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524887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E2A2-57CA-76B4-7FC7-0E7E733D4B24}"/>
              </a:ext>
            </a:extLst>
          </p:cNvPr>
          <p:cNvSpPr>
            <a:spLocks noGrp="1"/>
          </p:cNvSpPr>
          <p:nvPr>
            <p:ph type="title"/>
          </p:nvPr>
        </p:nvSpPr>
        <p:spPr>
          <a:xfrm>
            <a:off x="599016" y="575019"/>
            <a:ext cx="4876800" cy="1325563"/>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D5902CC6-0866-F6F1-FFC1-330B30DD7393}"/>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4CCFEAA7-A226-2E50-AD23-5FE2A5B98604}"/>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id="{C69D59CD-16F0-1FCD-4958-4D1937859515}"/>
              </a:ext>
            </a:extLst>
          </p:cNvPr>
          <p:cNvSpPr>
            <a:spLocks noGrp="1"/>
          </p:cNvSpPr>
          <p:nvPr>
            <p:ph type="pic" sz="quarter" idx="12"/>
          </p:nvPr>
        </p:nvSpPr>
        <p:spPr>
          <a:xfrm>
            <a:off x="5783793" y="0"/>
            <a:ext cx="5798607" cy="6858000"/>
          </a:xfrm>
        </p:spPr>
        <p:txBody>
          <a:bodyPr/>
          <a:lstStyle/>
          <a:p>
            <a:endParaRPr lang="en-ID"/>
          </a:p>
        </p:txBody>
      </p:sp>
      <p:sp>
        <p:nvSpPr>
          <p:cNvPr id="8" name="Text Placeholder 7">
            <a:extLst>
              <a:ext uri="{FF2B5EF4-FFF2-40B4-BE49-F238E27FC236}">
                <a16:creationId xmlns:a16="http://schemas.microsoft.com/office/drawing/2014/main" id="{D1694355-D2F1-6177-CA10-2FB2BDCA94FF}"/>
              </a:ext>
            </a:extLst>
          </p:cNvPr>
          <p:cNvSpPr>
            <a:spLocks noGrp="1"/>
          </p:cNvSpPr>
          <p:nvPr>
            <p:ph type="body" sz="quarter" idx="13"/>
          </p:nvPr>
        </p:nvSpPr>
        <p:spPr>
          <a:xfrm>
            <a:off x="594733" y="3072977"/>
            <a:ext cx="4631139" cy="3196800"/>
          </a:xfrm>
        </p:spPr>
        <p:txBody>
          <a:bodyPr>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1" name="Text Placeholder 6">
            <a:extLst>
              <a:ext uri="{FF2B5EF4-FFF2-40B4-BE49-F238E27FC236}">
                <a16:creationId xmlns:a16="http://schemas.microsoft.com/office/drawing/2014/main" id="{3686FCB5-A714-48C5-F801-8BC93CA09E32}"/>
              </a:ext>
            </a:extLst>
          </p:cNvPr>
          <p:cNvSpPr>
            <a:spLocks noGrp="1"/>
          </p:cNvSpPr>
          <p:nvPr>
            <p:ph type="body" sz="quarter" idx="17"/>
          </p:nvPr>
        </p:nvSpPr>
        <p:spPr>
          <a:xfrm>
            <a:off x="594733" y="2656167"/>
            <a:ext cx="4634868" cy="3696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1531924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lum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5B17-B4A1-EB92-A298-388D035BB224}"/>
              </a:ext>
            </a:extLst>
          </p:cNvPr>
          <p:cNvSpPr>
            <a:spLocks noGrp="1"/>
          </p:cNvSpPr>
          <p:nvPr>
            <p:ph type="title"/>
          </p:nvPr>
        </p:nvSpPr>
        <p:spPr>
          <a:xfrm>
            <a:off x="599017" y="570115"/>
            <a:ext cx="3323629" cy="5725248"/>
          </a:xfrm>
        </p:spPr>
        <p:txBody>
          <a:bodyPr anchor="ctr">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AC6CE9A8-062F-E52A-B822-F2C682A3C03D}"/>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id="{1CDEB065-BE89-3D91-17A6-55B54A05854D}"/>
              </a:ext>
            </a:extLst>
          </p:cNvPr>
          <p:cNvSpPr>
            <a:spLocks noGrp="1"/>
          </p:cNvSpPr>
          <p:nvPr>
            <p:ph type="pic" sz="quarter" idx="12"/>
          </p:nvPr>
        </p:nvSpPr>
        <p:spPr>
          <a:xfrm>
            <a:off x="4205357" y="579430"/>
            <a:ext cx="2120348" cy="5715933"/>
          </a:xfrm>
        </p:spPr>
        <p:txBody>
          <a:bodyPr/>
          <a:lstStyle/>
          <a:p>
            <a:endParaRPr lang="en-ID"/>
          </a:p>
        </p:txBody>
      </p:sp>
      <p:sp>
        <p:nvSpPr>
          <p:cNvPr id="8" name="Text Placeholder 7">
            <a:extLst>
              <a:ext uri="{FF2B5EF4-FFF2-40B4-BE49-F238E27FC236}">
                <a16:creationId xmlns:a16="http://schemas.microsoft.com/office/drawing/2014/main" id="{89DCE6C6-C40C-F791-B3FF-EEAA2288C092}"/>
              </a:ext>
            </a:extLst>
          </p:cNvPr>
          <p:cNvSpPr>
            <a:spLocks noGrp="1"/>
          </p:cNvSpPr>
          <p:nvPr>
            <p:ph type="body" sz="quarter" idx="13"/>
          </p:nvPr>
        </p:nvSpPr>
        <p:spPr>
          <a:xfrm>
            <a:off x="6608418" y="1058563"/>
            <a:ext cx="4360149" cy="5236800"/>
          </a:xfrm>
        </p:spPr>
        <p:txBody>
          <a:bodyPr anchor="t" anchorCtr="0">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AD0A1734-9E96-C076-6109-08BEAB597B6D}"/>
              </a:ext>
            </a:extLst>
          </p:cNvPr>
          <p:cNvSpPr>
            <a:spLocks noGrp="1"/>
          </p:cNvSpPr>
          <p:nvPr>
            <p:ph type="body" sz="quarter" idx="14"/>
          </p:nvPr>
        </p:nvSpPr>
        <p:spPr>
          <a:xfrm>
            <a:off x="6608233" y="577373"/>
            <a:ext cx="4360800" cy="387187"/>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84115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lumn(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5B17-B4A1-EB92-A298-388D035BB224}"/>
              </a:ext>
            </a:extLst>
          </p:cNvPr>
          <p:cNvSpPr>
            <a:spLocks noGrp="1"/>
          </p:cNvSpPr>
          <p:nvPr>
            <p:ph type="title"/>
          </p:nvPr>
        </p:nvSpPr>
        <p:spPr>
          <a:xfrm>
            <a:off x="4187687" y="574467"/>
            <a:ext cx="6780880" cy="1325563"/>
          </a:xfrm>
        </p:spPr>
        <p:txBody>
          <a:bodyPr anchor="b">
            <a:noAutofit/>
          </a:bodyPr>
          <a:lstStyle/>
          <a:p>
            <a:r>
              <a:rPr lang="en-US"/>
              <a:t>Click to edit Master title style</a:t>
            </a:r>
            <a:endParaRPr lang="en-ID"/>
          </a:p>
        </p:txBody>
      </p:sp>
      <p:sp>
        <p:nvSpPr>
          <p:cNvPr id="3" name="Footer Placeholder 2">
            <a:extLst>
              <a:ext uri="{FF2B5EF4-FFF2-40B4-BE49-F238E27FC236}">
                <a16:creationId xmlns:a16="http://schemas.microsoft.com/office/drawing/2014/main" id="{AC6CE9A8-062F-E52A-B822-F2C682A3C03D}"/>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1CDEB065-BE89-3D91-17A6-55B54A05854D}"/>
              </a:ext>
            </a:extLst>
          </p:cNvPr>
          <p:cNvSpPr>
            <a:spLocks noGrp="1"/>
          </p:cNvSpPr>
          <p:nvPr>
            <p:ph type="pic" sz="quarter" idx="12"/>
          </p:nvPr>
        </p:nvSpPr>
        <p:spPr>
          <a:xfrm>
            <a:off x="599017" y="563302"/>
            <a:ext cx="3160552" cy="5720232"/>
          </a:xfrm>
        </p:spPr>
        <p:txBody>
          <a:bodyPr/>
          <a:lstStyle/>
          <a:p>
            <a:endParaRPr lang="en-ID"/>
          </a:p>
        </p:txBody>
      </p:sp>
      <p:sp>
        <p:nvSpPr>
          <p:cNvPr id="8" name="Text Placeholder 7">
            <a:extLst>
              <a:ext uri="{FF2B5EF4-FFF2-40B4-BE49-F238E27FC236}">
                <a16:creationId xmlns:a16="http://schemas.microsoft.com/office/drawing/2014/main" id="{89DCE6C6-C40C-F791-B3FF-EEAA2288C092}"/>
              </a:ext>
            </a:extLst>
          </p:cNvPr>
          <p:cNvSpPr>
            <a:spLocks noGrp="1"/>
          </p:cNvSpPr>
          <p:nvPr>
            <p:ph type="body" sz="quarter" idx="13"/>
          </p:nvPr>
        </p:nvSpPr>
        <p:spPr>
          <a:xfrm>
            <a:off x="4187687" y="2625934"/>
            <a:ext cx="6780880" cy="3657600"/>
          </a:xfrm>
        </p:spPr>
        <p:txBody>
          <a:bodyPr>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46D0ED4B-C12C-75E2-03E5-013A94AE89AF}"/>
              </a:ext>
            </a:extLst>
          </p:cNvPr>
          <p:cNvSpPr>
            <a:spLocks noGrp="1"/>
          </p:cNvSpPr>
          <p:nvPr>
            <p:ph type="body" sz="quarter" idx="14"/>
          </p:nvPr>
        </p:nvSpPr>
        <p:spPr>
          <a:xfrm>
            <a:off x="4187826" y="2281008"/>
            <a:ext cx="6780741" cy="314400"/>
          </a:xfrm>
        </p:spPr>
        <p:txBody>
          <a:bodyPr>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477519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lumn(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599018" y="4162370"/>
            <a:ext cx="4118757" cy="2278186"/>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313D6F03-414F-3442-0C5B-EC8851378160}"/>
              </a:ext>
            </a:extLst>
          </p:cNvPr>
          <p:cNvSpPr>
            <a:spLocks noGrp="1"/>
          </p:cNvSpPr>
          <p:nvPr>
            <p:ph type="pic" sz="quarter" idx="12"/>
          </p:nvPr>
        </p:nvSpPr>
        <p:spPr>
          <a:xfrm>
            <a:off x="599017" y="576078"/>
            <a:ext cx="3279453" cy="3279453"/>
          </a:xfrm>
        </p:spPr>
        <p:txBody>
          <a:bodyPr/>
          <a:lstStyle/>
          <a:p>
            <a:endParaRPr lang="en-ID"/>
          </a:p>
        </p:txBody>
      </p:sp>
      <p:sp>
        <p:nvSpPr>
          <p:cNvPr id="11" name="Picture Placeholder 5">
            <a:extLst>
              <a:ext uri="{FF2B5EF4-FFF2-40B4-BE49-F238E27FC236}">
                <a16:creationId xmlns:a16="http://schemas.microsoft.com/office/drawing/2014/main" id="{5E5AE0EA-E418-F652-0112-3BBECBF9F31B}"/>
              </a:ext>
            </a:extLst>
          </p:cNvPr>
          <p:cNvSpPr>
            <a:spLocks noGrp="1"/>
          </p:cNvSpPr>
          <p:nvPr>
            <p:ph type="pic" sz="quarter" idx="13"/>
          </p:nvPr>
        </p:nvSpPr>
        <p:spPr>
          <a:xfrm>
            <a:off x="4144065" y="576078"/>
            <a:ext cx="3279453" cy="3279453"/>
          </a:xfrm>
        </p:spPr>
        <p:txBody>
          <a:bodyPr/>
          <a:lstStyle/>
          <a:p>
            <a:endParaRPr lang="en-ID"/>
          </a:p>
        </p:txBody>
      </p:sp>
      <p:sp>
        <p:nvSpPr>
          <p:cNvPr id="12" name="Picture Placeholder 5">
            <a:extLst>
              <a:ext uri="{FF2B5EF4-FFF2-40B4-BE49-F238E27FC236}">
                <a16:creationId xmlns:a16="http://schemas.microsoft.com/office/drawing/2014/main" id="{AB61BF6E-948C-4AEB-61A4-244B2DE03589}"/>
              </a:ext>
            </a:extLst>
          </p:cNvPr>
          <p:cNvSpPr>
            <a:spLocks noGrp="1"/>
          </p:cNvSpPr>
          <p:nvPr>
            <p:ph type="pic" sz="quarter" idx="14"/>
          </p:nvPr>
        </p:nvSpPr>
        <p:spPr>
          <a:xfrm>
            <a:off x="7689114" y="576078"/>
            <a:ext cx="3279453" cy="3279453"/>
          </a:xfrm>
        </p:spPr>
        <p:txBody>
          <a:bodyPr/>
          <a:lstStyle/>
          <a:p>
            <a:endParaRPr lang="en-ID"/>
          </a:p>
        </p:txBody>
      </p:sp>
      <p:sp>
        <p:nvSpPr>
          <p:cNvPr id="14" name="Text Placeholder 13">
            <a:extLst>
              <a:ext uri="{FF2B5EF4-FFF2-40B4-BE49-F238E27FC236}">
                <a16:creationId xmlns:a16="http://schemas.microsoft.com/office/drawing/2014/main" id="{ADA50E1A-8491-728C-9FA7-3C2B65D8B098}"/>
              </a:ext>
            </a:extLst>
          </p:cNvPr>
          <p:cNvSpPr>
            <a:spLocks noGrp="1"/>
          </p:cNvSpPr>
          <p:nvPr>
            <p:ph type="body" sz="quarter" idx="15"/>
          </p:nvPr>
        </p:nvSpPr>
        <p:spPr>
          <a:xfrm>
            <a:off x="4982818" y="4496555"/>
            <a:ext cx="5985749" cy="1944000"/>
          </a:xfrm>
        </p:spPr>
        <p:txBody>
          <a:bodyPr anchor="t">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7FC11A40-5DE3-08FC-B5EC-62212BF67E95}"/>
              </a:ext>
            </a:extLst>
          </p:cNvPr>
          <p:cNvSpPr>
            <a:spLocks noGrp="1"/>
          </p:cNvSpPr>
          <p:nvPr>
            <p:ph type="body" sz="quarter" idx="16"/>
          </p:nvPr>
        </p:nvSpPr>
        <p:spPr>
          <a:xfrm>
            <a:off x="4982818" y="4162369"/>
            <a:ext cx="5985933" cy="2712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82589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lumn(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07BE-2E01-93C2-881C-035E1AEEA139}"/>
              </a:ext>
            </a:extLst>
          </p:cNvPr>
          <p:cNvSpPr>
            <a:spLocks noGrp="1"/>
          </p:cNvSpPr>
          <p:nvPr>
            <p:ph type="title"/>
          </p:nvPr>
        </p:nvSpPr>
        <p:spPr>
          <a:xfrm>
            <a:off x="3859052" y="566058"/>
            <a:ext cx="1924741" cy="5704114"/>
          </a:xfrm>
        </p:spPr>
        <p:txBody>
          <a:bodyPr vert="vert270" anchor="ctr">
            <a:noAutofit/>
          </a:bodyPr>
          <a:lstStyle>
            <a:lvl1pPr algn="ct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5844A2B-1547-1655-29B9-2804D5FE372A}"/>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DEEB0609-9FA3-D912-5F69-9CD9658CA1C5}"/>
              </a:ext>
            </a:extLst>
          </p:cNvPr>
          <p:cNvSpPr>
            <a:spLocks noGrp="1"/>
          </p:cNvSpPr>
          <p:nvPr>
            <p:ph type="pic" sz="quarter" idx="12"/>
          </p:nvPr>
        </p:nvSpPr>
        <p:spPr>
          <a:xfrm>
            <a:off x="599017" y="1428516"/>
            <a:ext cx="3067418" cy="4000969"/>
          </a:xfrm>
        </p:spPr>
        <p:txBody>
          <a:bodyPr/>
          <a:lstStyle/>
          <a:p>
            <a:endParaRPr lang="en-ID"/>
          </a:p>
        </p:txBody>
      </p:sp>
      <p:sp>
        <p:nvSpPr>
          <p:cNvPr id="8" name="Text Placeholder 7">
            <a:extLst>
              <a:ext uri="{FF2B5EF4-FFF2-40B4-BE49-F238E27FC236}">
                <a16:creationId xmlns:a16="http://schemas.microsoft.com/office/drawing/2014/main" id="{21A2439D-33F0-4626-5731-8FB5D5295A2D}"/>
              </a:ext>
            </a:extLst>
          </p:cNvPr>
          <p:cNvSpPr>
            <a:spLocks noGrp="1"/>
          </p:cNvSpPr>
          <p:nvPr>
            <p:ph type="body" sz="quarter" idx="13"/>
          </p:nvPr>
        </p:nvSpPr>
        <p:spPr>
          <a:xfrm>
            <a:off x="5976409" y="1597361"/>
            <a:ext cx="4992158" cy="4207567"/>
          </a:xfrm>
        </p:spPr>
        <p:txBody>
          <a:bodyPr anchor="t">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A81CC2E2-7A85-770A-CED5-0E6F307BA986}"/>
              </a:ext>
            </a:extLst>
          </p:cNvPr>
          <p:cNvSpPr>
            <a:spLocks noGrp="1"/>
          </p:cNvSpPr>
          <p:nvPr>
            <p:ph type="body" sz="quarter" idx="14"/>
          </p:nvPr>
        </p:nvSpPr>
        <p:spPr>
          <a:xfrm>
            <a:off x="5976409" y="1248046"/>
            <a:ext cx="4992158" cy="3048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05078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lumn(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07BE-2E01-93C2-881C-035E1AEEA139}"/>
              </a:ext>
            </a:extLst>
          </p:cNvPr>
          <p:cNvSpPr>
            <a:spLocks noGrp="1"/>
          </p:cNvSpPr>
          <p:nvPr>
            <p:ph type="title"/>
          </p:nvPr>
        </p:nvSpPr>
        <p:spPr>
          <a:xfrm>
            <a:off x="6661426" y="573517"/>
            <a:ext cx="4307141" cy="1454400"/>
          </a:xfrm>
        </p:spPr>
        <p:txBody>
          <a:bodyPr anchor="t">
            <a:noAutofit/>
          </a:bodyPr>
          <a:lstStyle>
            <a:lvl1pPr algn="l">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5844A2B-1547-1655-29B9-2804D5FE372A}"/>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DEEB0609-9FA3-D912-5F69-9CD9658CA1C5}"/>
              </a:ext>
            </a:extLst>
          </p:cNvPr>
          <p:cNvSpPr>
            <a:spLocks noGrp="1"/>
          </p:cNvSpPr>
          <p:nvPr>
            <p:ph type="pic" sz="quarter" idx="12"/>
          </p:nvPr>
        </p:nvSpPr>
        <p:spPr>
          <a:xfrm>
            <a:off x="599017" y="619622"/>
            <a:ext cx="5618760" cy="5618400"/>
          </a:xfrm>
        </p:spPr>
        <p:txBody>
          <a:bodyPr/>
          <a:lstStyle/>
          <a:p>
            <a:endParaRPr lang="en-ID" dirty="0"/>
          </a:p>
        </p:txBody>
      </p:sp>
      <p:sp>
        <p:nvSpPr>
          <p:cNvPr id="8" name="Text Placeholder 7">
            <a:extLst>
              <a:ext uri="{FF2B5EF4-FFF2-40B4-BE49-F238E27FC236}">
                <a16:creationId xmlns:a16="http://schemas.microsoft.com/office/drawing/2014/main" id="{21A2439D-33F0-4626-5731-8FB5D5295A2D}"/>
              </a:ext>
            </a:extLst>
          </p:cNvPr>
          <p:cNvSpPr>
            <a:spLocks noGrp="1"/>
          </p:cNvSpPr>
          <p:nvPr>
            <p:ph type="body" sz="quarter" idx="13"/>
          </p:nvPr>
        </p:nvSpPr>
        <p:spPr>
          <a:xfrm>
            <a:off x="6661426" y="2841588"/>
            <a:ext cx="4307141" cy="3614400"/>
          </a:xfrm>
        </p:spPr>
        <p:txBody>
          <a:bodyPr>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089F0EDF-ED0D-7DF6-3D16-36E44C839E58}"/>
              </a:ext>
            </a:extLst>
          </p:cNvPr>
          <p:cNvSpPr>
            <a:spLocks noGrp="1"/>
          </p:cNvSpPr>
          <p:nvPr>
            <p:ph type="body" sz="quarter" idx="14"/>
          </p:nvPr>
        </p:nvSpPr>
        <p:spPr>
          <a:xfrm>
            <a:off x="6661150" y="2474023"/>
            <a:ext cx="4307417" cy="3336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206522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lumn(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8E67-9FD7-A8F8-75F6-2FF3CD0DE168}"/>
              </a:ext>
            </a:extLst>
          </p:cNvPr>
          <p:cNvSpPr>
            <a:spLocks noGrp="1"/>
          </p:cNvSpPr>
          <p:nvPr>
            <p:ph type="title"/>
          </p:nvPr>
        </p:nvSpPr>
        <p:spPr>
          <a:xfrm>
            <a:off x="599017" y="501649"/>
            <a:ext cx="10369550" cy="758604"/>
          </a:xfrm>
        </p:spPr>
        <p:txBody>
          <a:bodyPr anchor="t">
            <a:noAutofit/>
          </a:bodyPr>
          <a:lstStyle>
            <a:lvl1pPr algn="l">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E2EFFE8E-6F6C-1E23-79C9-808201616E4C}"/>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E4C39AAF-82A4-7672-8873-E691CE5C39F6}"/>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5">
            <a:extLst>
              <a:ext uri="{FF2B5EF4-FFF2-40B4-BE49-F238E27FC236}">
                <a16:creationId xmlns:a16="http://schemas.microsoft.com/office/drawing/2014/main" id="{2550198D-18A3-B15D-CC93-17763FFE6A9B}"/>
              </a:ext>
            </a:extLst>
          </p:cNvPr>
          <p:cNvSpPr>
            <a:spLocks noGrp="1"/>
          </p:cNvSpPr>
          <p:nvPr>
            <p:ph type="pic" sz="quarter" idx="14"/>
          </p:nvPr>
        </p:nvSpPr>
        <p:spPr>
          <a:xfrm>
            <a:off x="599017" y="3233531"/>
            <a:ext cx="3122820" cy="3122820"/>
          </a:xfrm>
        </p:spPr>
        <p:txBody>
          <a:bodyPr/>
          <a:lstStyle/>
          <a:p>
            <a:endParaRPr lang="en-ID"/>
          </a:p>
        </p:txBody>
      </p:sp>
      <p:sp>
        <p:nvSpPr>
          <p:cNvPr id="6" name="Picture Placeholder 5">
            <a:extLst>
              <a:ext uri="{FF2B5EF4-FFF2-40B4-BE49-F238E27FC236}">
                <a16:creationId xmlns:a16="http://schemas.microsoft.com/office/drawing/2014/main" id="{1CE06D47-5795-E8A4-6688-63C0FCAB2B92}"/>
              </a:ext>
            </a:extLst>
          </p:cNvPr>
          <p:cNvSpPr>
            <a:spLocks noGrp="1"/>
          </p:cNvSpPr>
          <p:nvPr>
            <p:ph type="pic" sz="quarter" idx="15"/>
          </p:nvPr>
        </p:nvSpPr>
        <p:spPr>
          <a:xfrm>
            <a:off x="7845747" y="3233531"/>
            <a:ext cx="3122820" cy="3122820"/>
          </a:xfrm>
        </p:spPr>
        <p:txBody>
          <a:bodyPr/>
          <a:lstStyle/>
          <a:p>
            <a:endParaRPr lang="en-ID"/>
          </a:p>
        </p:txBody>
      </p:sp>
      <p:sp>
        <p:nvSpPr>
          <p:cNvPr id="7" name="Picture Placeholder 5">
            <a:extLst>
              <a:ext uri="{FF2B5EF4-FFF2-40B4-BE49-F238E27FC236}">
                <a16:creationId xmlns:a16="http://schemas.microsoft.com/office/drawing/2014/main" id="{BFB99BAA-F395-0232-ED1F-8AC6BA5C78B2}"/>
              </a:ext>
            </a:extLst>
          </p:cNvPr>
          <p:cNvSpPr>
            <a:spLocks noGrp="1"/>
          </p:cNvSpPr>
          <p:nvPr>
            <p:ph type="pic" sz="quarter" idx="16"/>
          </p:nvPr>
        </p:nvSpPr>
        <p:spPr>
          <a:xfrm>
            <a:off x="4222381" y="3233531"/>
            <a:ext cx="3122820" cy="3122820"/>
          </a:xfrm>
        </p:spPr>
        <p:txBody>
          <a:bodyPr/>
          <a:lstStyle/>
          <a:p>
            <a:endParaRPr lang="en-ID"/>
          </a:p>
        </p:txBody>
      </p:sp>
      <p:sp>
        <p:nvSpPr>
          <p:cNvPr id="9" name="Text Placeholder 7">
            <a:extLst>
              <a:ext uri="{FF2B5EF4-FFF2-40B4-BE49-F238E27FC236}">
                <a16:creationId xmlns:a16="http://schemas.microsoft.com/office/drawing/2014/main" id="{7F44B7A2-957C-93E8-8209-7EE97327682B}"/>
              </a:ext>
            </a:extLst>
          </p:cNvPr>
          <p:cNvSpPr>
            <a:spLocks noGrp="1"/>
          </p:cNvSpPr>
          <p:nvPr>
            <p:ph type="body" sz="quarter" idx="24"/>
          </p:nvPr>
        </p:nvSpPr>
        <p:spPr>
          <a:xfrm>
            <a:off x="575734" y="1702061"/>
            <a:ext cx="10392833" cy="1437600"/>
          </a:xfrm>
        </p:spPr>
        <p:txBody>
          <a:bodyPr>
            <a:noAutofit/>
          </a:bodyPr>
          <a:lstStyle/>
          <a:p>
            <a:pPr lvl="0"/>
            <a:r>
              <a:rPr lang="en-US" dirty="0"/>
              <a:t>Click to edit Master text styles</a:t>
            </a:r>
          </a:p>
        </p:txBody>
      </p:sp>
      <p:sp>
        <p:nvSpPr>
          <p:cNvPr id="10" name="Text Placeholder 9">
            <a:extLst>
              <a:ext uri="{FF2B5EF4-FFF2-40B4-BE49-F238E27FC236}">
                <a16:creationId xmlns:a16="http://schemas.microsoft.com/office/drawing/2014/main" id="{A7F51D89-C7C9-35E8-B687-68AAC511FEDB}"/>
              </a:ext>
            </a:extLst>
          </p:cNvPr>
          <p:cNvSpPr>
            <a:spLocks noGrp="1"/>
          </p:cNvSpPr>
          <p:nvPr>
            <p:ph type="body" sz="quarter" idx="25"/>
          </p:nvPr>
        </p:nvSpPr>
        <p:spPr>
          <a:xfrm>
            <a:off x="575734" y="1340909"/>
            <a:ext cx="10392833" cy="3360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4148175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lumn(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B309-9F80-5BE3-F82C-91733414C47B}"/>
              </a:ext>
            </a:extLst>
          </p:cNvPr>
          <p:cNvSpPr>
            <a:spLocks noGrp="1"/>
          </p:cNvSpPr>
          <p:nvPr>
            <p:ph type="title"/>
          </p:nvPr>
        </p:nvSpPr>
        <p:spPr>
          <a:xfrm>
            <a:off x="599017" y="3640482"/>
            <a:ext cx="3478419" cy="2809378"/>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1A27C05-E3B0-EFC4-2286-5860D4A1ACF4}"/>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0A33CF6B-04E5-9AB9-2466-0284576F034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054F23F8-6331-43CC-E76A-052E46B77548}"/>
              </a:ext>
            </a:extLst>
          </p:cNvPr>
          <p:cNvSpPr>
            <a:spLocks noGrp="1"/>
          </p:cNvSpPr>
          <p:nvPr>
            <p:ph type="pic" sz="quarter" idx="12"/>
          </p:nvPr>
        </p:nvSpPr>
        <p:spPr>
          <a:xfrm>
            <a:off x="599016" y="562709"/>
            <a:ext cx="4994450" cy="2866292"/>
          </a:xfrm>
        </p:spPr>
        <p:txBody>
          <a:bodyPr/>
          <a:lstStyle/>
          <a:p>
            <a:endParaRPr lang="en-ID" dirty="0"/>
          </a:p>
        </p:txBody>
      </p:sp>
      <p:sp>
        <p:nvSpPr>
          <p:cNvPr id="10" name="Text Placeholder 9">
            <a:extLst>
              <a:ext uri="{FF2B5EF4-FFF2-40B4-BE49-F238E27FC236}">
                <a16:creationId xmlns:a16="http://schemas.microsoft.com/office/drawing/2014/main" id="{6411F901-3943-1C25-A696-666A0EBDBCB3}"/>
              </a:ext>
            </a:extLst>
          </p:cNvPr>
          <p:cNvSpPr>
            <a:spLocks noGrp="1"/>
          </p:cNvSpPr>
          <p:nvPr>
            <p:ph type="body" sz="quarter" idx="15"/>
          </p:nvPr>
        </p:nvSpPr>
        <p:spPr>
          <a:xfrm>
            <a:off x="4290380" y="4054660"/>
            <a:ext cx="6678187" cy="2395200"/>
          </a:xfrm>
        </p:spPr>
        <p:txBody>
          <a:bodyPr anchor="t" anchorCtr="0">
            <a:noAutofit/>
          </a:bodyPr>
          <a:lstStyle/>
          <a:p>
            <a:pPr lvl="0"/>
            <a:r>
              <a:rPr lang="en-US" dirty="0"/>
              <a:t>Click to edit Master text styles</a:t>
            </a:r>
          </a:p>
        </p:txBody>
      </p:sp>
      <p:sp>
        <p:nvSpPr>
          <p:cNvPr id="5" name="Picture Placeholder 5">
            <a:extLst>
              <a:ext uri="{FF2B5EF4-FFF2-40B4-BE49-F238E27FC236}">
                <a16:creationId xmlns:a16="http://schemas.microsoft.com/office/drawing/2014/main" id="{79263BE0-4D84-7BD4-D81B-B266C5C1C47B}"/>
              </a:ext>
            </a:extLst>
          </p:cNvPr>
          <p:cNvSpPr>
            <a:spLocks noGrp="1"/>
          </p:cNvSpPr>
          <p:nvPr>
            <p:ph type="pic" sz="quarter" idx="16"/>
          </p:nvPr>
        </p:nvSpPr>
        <p:spPr>
          <a:xfrm>
            <a:off x="5974117" y="562709"/>
            <a:ext cx="4994450" cy="2866292"/>
          </a:xfrm>
        </p:spPr>
        <p:txBody>
          <a:bodyPr/>
          <a:lstStyle/>
          <a:p>
            <a:endParaRPr lang="en-ID"/>
          </a:p>
        </p:txBody>
      </p:sp>
      <p:sp>
        <p:nvSpPr>
          <p:cNvPr id="8" name="Text Placeholder 7">
            <a:extLst>
              <a:ext uri="{FF2B5EF4-FFF2-40B4-BE49-F238E27FC236}">
                <a16:creationId xmlns:a16="http://schemas.microsoft.com/office/drawing/2014/main" id="{93F9E850-0A01-918A-C1F1-461E6D7C1A18}"/>
              </a:ext>
            </a:extLst>
          </p:cNvPr>
          <p:cNvSpPr>
            <a:spLocks noGrp="1"/>
          </p:cNvSpPr>
          <p:nvPr>
            <p:ph type="body" sz="quarter" idx="17"/>
          </p:nvPr>
        </p:nvSpPr>
        <p:spPr>
          <a:xfrm>
            <a:off x="4290380" y="3640666"/>
            <a:ext cx="6678187" cy="3432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617659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A7B8A4-ABCC-D9A5-163D-95AADEB96E20}"/>
              </a:ext>
            </a:extLst>
          </p:cNvPr>
          <p:cNvSpPr/>
          <p:nvPr userDrawn="1"/>
        </p:nvSpPr>
        <p:spPr>
          <a:xfrm>
            <a:off x="11582400" y="0"/>
            <a:ext cx="609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a:p>
        </p:txBody>
      </p:sp>
      <p:sp>
        <p:nvSpPr>
          <p:cNvPr id="2" name="Title Placeholder 1"/>
          <p:cNvSpPr>
            <a:spLocks noGrp="1"/>
          </p:cNvSpPr>
          <p:nvPr>
            <p:ph type="title"/>
          </p:nvPr>
        </p:nvSpPr>
        <p:spPr>
          <a:xfrm>
            <a:off x="599017" y="583764"/>
            <a:ext cx="10369550" cy="960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99017" y="1991065"/>
            <a:ext cx="10369550" cy="42831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829799" y="2011362"/>
            <a:ext cx="4114800" cy="365125"/>
          </a:xfrm>
          <a:prstGeom prst="rect">
            <a:avLst/>
          </a:prstGeom>
        </p:spPr>
        <p:txBody>
          <a:bodyPr vert="horz" lIns="91440" tIns="45720" rIns="91440" bIns="45720" rtlCol="0" anchor="ctr"/>
          <a:lstStyle>
            <a:lvl1pPr algn="r">
              <a:defRPr sz="1400" b="1">
                <a:solidFill>
                  <a:schemeClr val="bg1"/>
                </a:solidFill>
              </a:defRPr>
            </a:lvl1pPr>
          </a:lstStyle>
          <a:p>
            <a:r>
              <a:rPr lang="en-ID" dirty="0"/>
              <a:t>PRESENTATION TITLE</a:t>
            </a:r>
          </a:p>
        </p:txBody>
      </p:sp>
      <p:sp>
        <p:nvSpPr>
          <p:cNvPr id="6" name="Slide Number Placeholder 5"/>
          <p:cNvSpPr>
            <a:spLocks noGrp="1"/>
          </p:cNvSpPr>
          <p:nvPr>
            <p:ph type="sldNum" sz="quarter" idx="4"/>
          </p:nvPr>
        </p:nvSpPr>
        <p:spPr>
          <a:xfrm>
            <a:off x="11582399" y="6356351"/>
            <a:ext cx="609600" cy="365125"/>
          </a:xfrm>
          <a:prstGeom prst="rect">
            <a:avLst/>
          </a:prstGeom>
        </p:spPr>
        <p:txBody>
          <a:bodyPr vert="horz" lIns="91440" tIns="45720" rIns="91440" bIns="45720" rtlCol="0" anchor="ctr"/>
          <a:lstStyle>
            <a:lvl1pPr algn="ctr">
              <a:defRPr sz="1210" b="1">
                <a:solidFill>
                  <a:schemeClr val="bg1"/>
                </a:solidFill>
              </a:defRPr>
            </a:lvl1pPr>
          </a:lstStyle>
          <a:p>
            <a:fld id="{CF6F24BE-8BEB-403A-BDCC-38E201D0662D}" type="slidenum">
              <a:rPr lang="en-ID" smtClean="0"/>
              <a:pPr/>
              <a:t>‹#›</a:t>
            </a:fld>
            <a:endParaRPr lang="en-ID" dirty="0"/>
          </a:p>
        </p:txBody>
      </p:sp>
    </p:spTree>
    <p:extLst>
      <p:ext uri="{BB962C8B-B14F-4D97-AF65-F5344CB8AC3E}">
        <p14:creationId xmlns:p14="http://schemas.microsoft.com/office/powerpoint/2010/main" val="414385007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hf hd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3240">
          <p15:clr>
            <a:srgbClr val="F26B43"/>
          </p15:clr>
        </p15:guide>
        <p15:guide id="3" pos="10364">
          <p15:clr>
            <a:srgbClr val="F26B43"/>
          </p15:clr>
        </p15:guide>
        <p15:guide id="4" pos="5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goqatar.com/83334" TargetMode="External"/><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www.rawpixel.com/search/calling" TargetMode="External"/><Relationship Id="rId2" Type="http://schemas.openxmlformats.org/officeDocument/2006/relationships/image" Target="../media/image7.1"/><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05B5AA-4A59-D1B7-6634-DA4C21D7A061}"/>
              </a:ext>
            </a:extLst>
          </p:cNvPr>
          <p:cNvPicPr>
            <a:picLocks noChangeAspect="1"/>
          </p:cNvPicPr>
          <p:nvPr/>
        </p:nvPicPr>
        <p:blipFill>
          <a:blip r:embed="rId2"/>
          <a:stretch>
            <a:fillRect/>
          </a:stretch>
        </p:blipFill>
        <p:spPr>
          <a:xfrm>
            <a:off x="5475816" y="0"/>
            <a:ext cx="6117168" cy="6858000"/>
          </a:xfrm>
          <a:prstGeom prst="rect">
            <a:avLst/>
          </a:prstGeom>
        </p:spPr>
      </p:pic>
      <p:sp>
        <p:nvSpPr>
          <p:cNvPr id="2" name="Title 1">
            <a:extLst>
              <a:ext uri="{FF2B5EF4-FFF2-40B4-BE49-F238E27FC236}">
                <a16:creationId xmlns:a16="http://schemas.microsoft.com/office/drawing/2014/main" id="{264AAAA9-9508-B045-7791-D670BA1F7A35}"/>
              </a:ext>
            </a:extLst>
          </p:cNvPr>
          <p:cNvSpPr>
            <a:spLocks noGrp="1"/>
          </p:cNvSpPr>
          <p:nvPr>
            <p:ph type="title"/>
          </p:nvPr>
        </p:nvSpPr>
        <p:spPr/>
        <p:txBody>
          <a:bodyPr/>
          <a:lstStyle/>
          <a:p>
            <a:r>
              <a:rPr lang="vi-VN" dirty="0"/>
              <a:t>MAVEN CHURN TELECOM</a:t>
            </a:r>
            <a:endParaRPr lang="en-US" dirty="0"/>
          </a:p>
        </p:txBody>
      </p:sp>
      <p:sp>
        <p:nvSpPr>
          <p:cNvPr id="3" name="Footer Placeholder 2">
            <a:extLst>
              <a:ext uri="{FF2B5EF4-FFF2-40B4-BE49-F238E27FC236}">
                <a16:creationId xmlns:a16="http://schemas.microsoft.com/office/drawing/2014/main" id="{C4497901-78C0-CEC0-47A4-E42CF5C69060}"/>
              </a:ext>
            </a:extLst>
          </p:cNvPr>
          <p:cNvSpPr>
            <a:spLocks noGrp="1"/>
          </p:cNvSpPr>
          <p:nvPr>
            <p:ph type="ftr" sz="quarter" idx="10"/>
          </p:nvPr>
        </p:nvSpPr>
        <p:spPr/>
        <p:txBody>
          <a:bodyPr/>
          <a:lstStyle/>
          <a:p>
            <a:r>
              <a:rPr lang="en-ID" dirty="0"/>
              <a:t>MAVEN CHURN TELECOM</a:t>
            </a:r>
          </a:p>
        </p:txBody>
      </p:sp>
      <p:sp>
        <p:nvSpPr>
          <p:cNvPr id="4" name="Slide Number Placeholder 3">
            <a:extLst>
              <a:ext uri="{FF2B5EF4-FFF2-40B4-BE49-F238E27FC236}">
                <a16:creationId xmlns:a16="http://schemas.microsoft.com/office/drawing/2014/main" id="{B753D207-46BA-F5F1-6CBB-DC593EBE8223}"/>
              </a:ext>
            </a:extLst>
          </p:cNvPr>
          <p:cNvSpPr>
            <a:spLocks noGrp="1"/>
          </p:cNvSpPr>
          <p:nvPr>
            <p:ph type="sldNum" sz="quarter" idx="11"/>
          </p:nvPr>
        </p:nvSpPr>
        <p:spPr/>
        <p:txBody>
          <a:bodyPr/>
          <a:lstStyle/>
          <a:p>
            <a:fld id="{CF6F24BE-8BEB-403A-BDCC-38E201D0662D}" type="slidenum">
              <a:rPr lang="en-ID" smtClean="0"/>
              <a:pPr/>
              <a:t>1</a:t>
            </a:fld>
            <a:endParaRPr lang="en-ID" dirty="0"/>
          </a:p>
        </p:txBody>
      </p:sp>
      <p:sp>
        <p:nvSpPr>
          <p:cNvPr id="7" name="Text Placeholder 6">
            <a:extLst>
              <a:ext uri="{FF2B5EF4-FFF2-40B4-BE49-F238E27FC236}">
                <a16:creationId xmlns:a16="http://schemas.microsoft.com/office/drawing/2014/main" id="{E100EC44-7B0B-BBD7-1CB8-E11BBB7A181A}"/>
              </a:ext>
            </a:extLst>
          </p:cNvPr>
          <p:cNvSpPr>
            <a:spLocks noGrp="1"/>
          </p:cNvSpPr>
          <p:nvPr>
            <p:ph type="body" sz="quarter" idx="17"/>
          </p:nvPr>
        </p:nvSpPr>
        <p:spPr/>
        <p:txBody>
          <a:bodyPr/>
          <a:lstStyle/>
          <a:p>
            <a:r>
              <a:rPr lang="en-US" dirty="0"/>
              <a:t>MAVEN'S ROLE IN TELECOM</a:t>
            </a:r>
          </a:p>
        </p:txBody>
      </p:sp>
    </p:spTree>
    <p:extLst>
      <p:ext uri="{BB962C8B-B14F-4D97-AF65-F5344CB8AC3E}">
        <p14:creationId xmlns:p14="http://schemas.microsoft.com/office/powerpoint/2010/main" val="4069075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erson wearing a headset sitting at a desk with other people in the background&#10;&#10;Description automatically generated">
            <a:extLst>
              <a:ext uri="{FF2B5EF4-FFF2-40B4-BE49-F238E27FC236}">
                <a16:creationId xmlns:a16="http://schemas.microsoft.com/office/drawing/2014/main" id="{C840D63B-EB2B-0AA0-83FD-360B4D8FB3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815" r="18839" b="-2"/>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2" name="Slide Number Placeholder 1">
            <a:extLst>
              <a:ext uri="{FF2B5EF4-FFF2-40B4-BE49-F238E27FC236}">
                <a16:creationId xmlns:a16="http://schemas.microsoft.com/office/drawing/2014/main" id="{A9436A83-EE54-7F72-3A01-304AED75D9BA}"/>
              </a:ext>
            </a:extLst>
          </p:cNvPr>
          <p:cNvSpPr>
            <a:spLocks noGrp="1"/>
          </p:cNvSpPr>
          <p:nvPr>
            <p:ph type="sldNum" sz="quarter" idx="4294967295"/>
          </p:nvPr>
        </p:nvSpPr>
        <p:spPr/>
        <p:txBody>
          <a:bodyPr vert="horz" lIns="91440" tIns="45720" rIns="91440" bIns="45720" rtlCol="0" anchor="ctr">
            <a:normAutofit/>
          </a:bodyPr>
          <a:lstStyle/>
          <a:p>
            <a:pPr algn="r">
              <a:spcAft>
                <a:spcPts val="600"/>
              </a:spcAft>
              <a:defRPr/>
            </a:pPr>
            <a:fld id="{F7021451-1387-4CA6-816F-3879F97B5CBC}" type="slidenum">
              <a:rPr lang="en-US" sz="1000" b="0" smtClean="0">
                <a:solidFill>
                  <a:prstClr val="black">
                    <a:tint val="75000"/>
                  </a:prstClr>
                </a:solidFill>
                <a:latin typeface="Calibri" panose="020F0502020204030204"/>
              </a:rPr>
              <a:pPr algn="r">
                <a:spcAft>
                  <a:spcPts val="600"/>
                </a:spcAft>
                <a:defRPr/>
              </a:pPr>
              <a:t>10</a:t>
            </a:fld>
            <a:endParaRPr lang="en-US" sz="1000" b="0">
              <a:solidFill>
                <a:prstClr val="black">
                  <a:tint val="75000"/>
                </a:prstClr>
              </a:solidFill>
              <a:latin typeface="Calibri" panose="020F0502020204030204"/>
            </a:endParaRPr>
          </a:p>
        </p:txBody>
      </p:sp>
      <p:sp>
        <p:nvSpPr>
          <p:cNvPr id="27" name="Title 1">
            <a:extLst>
              <a:ext uri="{FF2B5EF4-FFF2-40B4-BE49-F238E27FC236}">
                <a16:creationId xmlns:a16="http://schemas.microsoft.com/office/drawing/2014/main" id="{AE119169-1886-210D-9202-1B6DEEE3628E}"/>
              </a:ext>
            </a:extLst>
          </p:cNvPr>
          <p:cNvSpPr txBox="1">
            <a:spLocks/>
          </p:cNvSpPr>
          <p:nvPr/>
        </p:nvSpPr>
        <p:spPr>
          <a:xfrm>
            <a:off x="8375026" y="2701800"/>
            <a:ext cx="4307141" cy="1454400"/>
          </a:xfrm>
          <a:prstGeom prst="rect">
            <a:avLst/>
          </a:prstGeom>
        </p:spPr>
        <p:txBody>
          <a:bodyPr anchor="t">
            <a:normAutofit/>
          </a:bodyPr>
          <a:lstStyle>
            <a:lvl1pPr algn="l" defTabSz="914446"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t>Thông tin dịch vụ</a:t>
            </a:r>
            <a:endParaRPr lang="en-US" dirty="0"/>
          </a:p>
        </p:txBody>
      </p:sp>
    </p:spTree>
    <p:extLst>
      <p:ext uri="{BB962C8B-B14F-4D97-AF65-F5344CB8AC3E}">
        <p14:creationId xmlns:p14="http://schemas.microsoft.com/office/powerpoint/2010/main" val="2004937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F84C1-9680-4F4B-1506-AFFE28BEDD00}"/>
            </a:ext>
          </a:extLst>
        </p:cNvPr>
        <p:cNvGrpSpPr/>
        <p:nvPr/>
      </p:nvGrpSpPr>
      <p:grpSpPr>
        <a:xfrm>
          <a:off x="0" y="0"/>
          <a:ext cx="0" cy="0"/>
          <a:chOff x="0" y="0"/>
          <a:chExt cx="0" cy="0"/>
        </a:xfrm>
      </p:grpSpPr>
      <p:sp>
        <p:nvSpPr>
          <p:cNvPr id="25" name="Slide Number Placeholder 0">
            <a:extLst>
              <a:ext uri="{FF2B5EF4-FFF2-40B4-BE49-F238E27FC236}">
                <a16:creationId xmlns:a16="http://schemas.microsoft.com/office/drawing/2014/main" id="{22D5ADAB-0D30-E74B-69BF-3FA5B043CCCB}"/>
              </a:ext>
            </a:extLst>
          </p:cNvPr>
          <p:cNvSpPr>
            <a:spLocks noGrp="1"/>
          </p:cNvSpPr>
          <p:nvPr>
            <p:ph type="sldNum" sz="quarter" idx="4294967295"/>
          </p:nvPr>
        </p:nvSpPr>
        <p:spPr>
          <a:xfrm>
            <a:off x="11569700" y="6350000"/>
            <a:ext cx="6096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11</a:t>
            </a:fld>
            <a:endParaRPr lang="en-US" sz="1210">
              <a:solidFill>
                <a:srgbClr val="FFFFFF"/>
              </a:solidFill>
              <a:latin typeface="Open Sans"/>
              <a:ea typeface="Open Sans"/>
              <a:cs typeface="Open Sans"/>
            </a:endParaRPr>
          </a:p>
        </p:txBody>
      </p:sp>
      <p:sp>
        <p:nvSpPr>
          <p:cNvPr id="5" name="TextBox 4">
            <a:extLst>
              <a:ext uri="{FF2B5EF4-FFF2-40B4-BE49-F238E27FC236}">
                <a16:creationId xmlns:a16="http://schemas.microsoft.com/office/drawing/2014/main" id="{D6C99575-9B30-0ED3-DC69-4C6B46ECACBC}"/>
              </a:ext>
            </a:extLst>
          </p:cNvPr>
          <p:cNvSpPr txBox="1"/>
          <p:nvPr/>
        </p:nvSpPr>
        <p:spPr>
          <a:xfrm>
            <a:off x="596900" y="571500"/>
            <a:ext cx="10363200" cy="769441"/>
          </a:xfrm>
          <a:prstGeom prst="rect">
            <a:avLst/>
          </a:prstGeom>
          <a:noFill/>
        </p:spPr>
        <p:txBody>
          <a:bodyPr vertOverflow="overflow" vert="horz" wrap="square" rtlCol="0" anchor="t" anchorCtr="0">
            <a:spAutoFit/>
          </a:bodyPr>
          <a:lstStyle/>
          <a:p>
            <a:r>
              <a:rPr lang="vi-VN" sz="4400" dirty="0">
                <a:latin typeface="Montserrat ExtraBold"/>
              </a:rPr>
              <a:t>Thông tin dịch vụ</a:t>
            </a:r>
            <a:endParaRPr lang="en-US" sz="4400" dirty="0">
              <a:latin typeface="Montserrat ExtraBold"/>
            </a:endParaRPr>
          </a:p>
        </p:txBody>
      </p:sp>
      <p:pic>
        <p:nvPicPr>
          <p:cNvPr id="18" name="Picture 17">
            <a:extLst>
              <a:ext uri="{FF2B5EF4-FFF2-40B4-BE49-F238E27FC236}">
                <a16:creationId xmlns:a16="http://schemas.microsoft.com/office/drawing/2014/main" id="{B81C9185-BD1F-B7D3-1EB3-98B40049DE30}"/>
              </a:ext>
            </a:extLst>
          </p:cNvPr>
          <p:cNvPicPr>
            <a:picLocks noChangeAspect="1"/>
          </p:cNvPicPr>
          <p:nvPr/>
        </p:nvPicPr>
        <p:blipFill>
          <a:blip r:embed="rId3"/>
          <a:stretch>
            <a:fillRect/>
          </a:stretch>
        </p:blipFill>
        <p:spPr>
          <a:xfrm>
            <a:off x="312031" y="1377162"/>
            <a:ext cx="10442376" cy="2229198"/>
          </a:xfrm>
          <a:prstGeom prst="rect">
            <a:avLst/>
          </a:prstGeom>
        </p:spPr>
      </p:pic>
      <p:sp>
        <p:nvSpPr>
          <p:cNvPr id="3" name="TextBox 2">
            <a:extLst>
              <a:ext uri="{FF2B5EF4-FFF2-40B4-BE49-F238E27FC236}">
                <a16:creationId xmlns:a16="http://schemas.microsoft.com/office/drawing/2014/main" id="{92EE48E9-6397-C889-D594-73FC4B94A55F}"/>
              </a:ext>
            </a:extLst>
          </p:cNvPr>
          <p:cNvSpPr txBox="1"/>
          <p:nvPr/>
        </p:nvSpPr>
        <p:spPr>
          <a:xfrm>
            <a:off x="312031" y="3890060"/>
            <a:ext cx="5154346"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200" dirty="0"/>
              <a:t>Biểu đồ phân bố các loại dịch vụ </a:t>
            </a:r>
            <a:r>
              <a:rPr lang="vi-VN" sz="1200" dirty="0" err="1"/>
              <a:t>Internet</a:t>
            </a:r>
            <a:r>
              <a:rPr lang="vi-VN" sz="1200" dirty="0"/>
              <a:t> mà khách hàng sử dụng:</a:t>
            </a:r>
          </a:p>
          <a:p>
            <a:pPr marL="173038" indent="-173038">
              <a:buFont typeface="Arial" panose="020B0604020202020204" pitchFamily="34" charset="0"/>
              <a:buChar char="•"/>
            </a:pPr>
            <a:r>
              <a:rPr lang="vi-VN" sz="1200" b="1" dirty="0" err="1"/>
              <a:t>Fiber</a:t>
            </a:r>
            <a:r>
              <a:rPr lang="vi-VN" sz="1200" b="1" dirty="0"/>
              <a:t> </a:t>
            </a:r>
            <a:r>
              <a:rPr lang="vi-VN" sz="1200" b="1" dirty="0" err="1"/>
              <a:t>Optic</a:t>
            </a:r>
            <a:r>
              <a:rPr lang="vi-VN" sz="1200" dirty="0"/>
              <a:t>: </a:t>
            </a:r>
            <a:r>
              <a:rPr lang="vi-VN" sz="1200" b="1" dirty="0"/>
              <a:t>3.1K</a:t>
            </a:r>
            <a:r>
              <a:rPr lang="vi-VN" sz="1200" dirty="0"/>
              <a:t> khách hàng (</a:t>
            </a:r>
            <a:r>
              <a:rPr lang="vi-VN" sz="1200" b="1" dirty="0"/>
              <a:t>43.9%</a:t>
            </a:r>
            <a:r>
              <a:rPr lang="vi-VN" sz="1200" dirty="0"/>
              <a:t>) là nhóm đông nhất.</a:t>
            </a:r>
          </a:p>
          <a:p>
            <a:pPr marL="173038" indent="-173038">
              <a:buFont typeface="Arial" panose="020B0604020202020204" pitchFamily="34" charset="0"/>
              <a:buChar char="•"/>
            </a:pPr>
            <a:r>
              <a:rPr lang="vi-VN" sz="1200" b="1" dirty="0"/>
              <a:t>DSL</a:t>
            </a:r>
            <a:r>
              <a:rPr lang="vi-VN" sz="1200" dirty="0"/>
              <a:t>: </a:t>
            </a:r>
            <a:r>
              <a:rPr lang="vi-VN" sz="1200" b="1" dirty="0"/>
              <a:t>24.2K</a:t>
            </a:r>
            <a:r>
              <a:rPr lang="vi-VN" sz="1200" dirty="0"/>
              <a:t> khách hàng (</a:t>
            </a:r>
            <a:r>
              <a:rPr lang="vi-VN" sz="1200" b="1" dirty="0"/>
              <a:t>34.37%</a:t>
            </a:r>
            <a:r>
              <a:rPr lang="vi-VN" sz="1200" dirty="0"/>
              <a:t>)</a:t>
            </a:r>
          </a:p>
          <a:p>
            <a:pPr marL="173038" indent="-173038">
              <a:buFont typeface="Arial" panose="020B0604020202020204" pitchFamily="34" charset="0"/>
              <a:buChar char="•"/>
            </a:pPr>
            <a:r>
              <a:rPr lang="vi-VN" sz="1200" b="1" dirty="0"/>
              <a:t>No </a:t>
            </a:r>
            <a:r>
              <a:rPr lang="vi-VN" sz="1200" b="1" dirty="0" err="1"/>
              <a:t>Internet</a:t>
            </a:r>
            <a:r>
              <a:rPr lang="vi-VN" sz="1200" dirty="0"/>
              <a:t>: </a:t>
            </a:r>
            <a:r>
              <a:rPr lang="vi-VN" sz="1200" b="1" dirty="0"/>
              <a:t>1.53K</a:t>
            </a:r>
            <a:r>
              <a:rPr lang="vi-VN" sz="1200" dirty="0"/>
              <a:t> khách hàng (</a:t>
            </a:r>
            <a:r>
              <a:rPr lang="vi-VN" sz="1200" b="1" dirty="0"/>
              <a:t>21.67%</a:t>
            </a:r>
            <a:r>
              <a:rPr lang="vi-VN" sz="1200" dirty="0"/>
              <a:t>) không đăng ký </a:t>
            </a:r>
            <a:r>
              <a:rPr lang="vi-VN" sz="1200" dirty="0" err="1"/>
              <a:t>Internet</a:t>
            </a:r>
            <a:r>
              <a:rPr lang="vi-VN" sz="1200" dirty="0"/>
              <a:t>.</a:t>
            </a:r>
          </a:p>
          <a:p>
            <a:r>
              <a:rPr lang="vi-VN" sz="1200" dirty="0"/>
              <a:t>Các dịch vụ đi kèm với </a:t>
            </a:r>
            <a:r>
              <a:rPr lang="vi-VN" sz="1200" dirty="0" err="1"/>
              <a:t>Internet</a:t>
            </a:r>
            <a:r>
              <a:rPr lang="vi-VN" sz="1200" dirty="0"/>
              <a:t> được liệt kê:</a:t>
            </a:r>
          </a:p>
          <a:p>
            <a:pPr marL="171450" indent="-171450">
              <a:buFont typeface="Arial" panose="020B0604020202020204" pitchFamily="34" charset="0"/>
              <a:buChar char="•"/>
            </a:pPr>
            <a:r>
              <a:rPr lang="vi-VN" sz="1200" b="1" dirty="0" err="1"/>
              <a:t>Online</a:t>
            </a:r>
            <a:r>
              <a:rPr lang="vi-VN" sz="1200" b="1" dirty="0"/>
              <a:t> </a:t>
            </a:r>
            <a:r>
              <a:rPr lang="vi-VN" sz="1200" b="1" dirty="0" err="1"/>
              <a:t>Backup</a:t>
            </a:r>
            <a:r>
              <a:rPr lang="vi-VN" sz="1200" b="1" dirty="0"/>
              <a:t>:</a:t>
            </a:r>
            <a:r>
              <a:rPr lang="vi-VN" sz="1200" dirty="0"/>
              <a:t> Khách hàng sử dụng dịch vụ sao lưu trực tuyến.</a:t>
            </a:r>
          </a:p>
          <a:p>
            <a:pPr marL="171450" indent="-171450">
              <a:buFont typeface="Arial" panose="020B0604020202020204" pitchFamily="34" charset="0"/>
              <a:buChar char="•"/>
            </a:pPr>
            <a:r>
              <a:rPr lang="vi-VN" sz="1200" b="1" dirty="0" err="1"/>
              <a:t>Online</a:t>
            </a:r>
            <a:r>
              <a:rPr lang="vi-VN" sz="1200" b="1" dirty="0"/>
              <a:t> </a:t>
            </a:r>
            <a:r>
              <a:rPr lang="vi-VN" sz="1200" b="1" dirty="0" err="1"/>
              <a:t>Security</a:t>
            </a:r>
            <a:r>
              <a:rPr lang="vi-VN" sz="1200" b="1" dirty="0"/>
              <a:t>:</a:t>
            </a:r>
            <a:r>
              <a:rPr lang="vi-VN" sz="1200" dirty="0"/>
              <a:t> Khách hàng sử dụng dịch vụ bảo mật trực tuyến.</a:t>
            </a:r>
          </a:p>
          <a:p>
            <a:pPr marL="171450" indent="-171450">
              <a:buFont typeface="Arial" panose="020B0604020202020204" pitchFamily="34" charset="0"/>
              <a:buChar char="•"/>
            </a:pPr>
            <a:r>
              <a:rPr lang="vi-VN" sz="1200" b="1" dirty="0" err="1"/>
              <a:t>Device</a:t>
            </a:r>
            <a:r>
              <a:rPr lang="vi-VN" sz="1200" b="1" dirty="0"/>
              <a:t> </a:t>
            </a:r>
            <a:r>
              <a:rPr lang="vi-VN" sz="1200" b="1" dirty="0" err="1"/>
              <a:t>Protection</a:t>
            </a:r>
            <a:r>
              <a:rPr lang="vi-VN" sz="1200" b="1" dirty="0"/>
              <a:t>:</a:t>
            </a:r>
            <a:r>
              <a:rPr lang="vi-VN" sz="1200" dirty="0"/>
              <a:t> Khách hàng sử dụng gói bảo vệ thiết bị.</a:t>
            </a:r>
          </a:p>
          <a:p>
            <a:pPr marL="171450" indent="-171450">
              <a:buFont typeface="Arial" panose="020B0604020202020204" pitchFamily="34" charset="0"/>
              <a:buChar char="•"/>
            </a:pPr>
            <a:r>
              <a:rPr lang="vi-VN" sz="1200" b="1" dirty="0" err="1"/>
              <a:t>Tech</a:t>
            </a:r>
            <a:r>
              <a:rPr lang="vi-VN" sz="1200" b="1" dirty="0"/>
              <a:t> </a:t>
            </a:r>
            <a:r>
              <a:rPr lang="vi-VN" sz="1200" b="1" dirty="0" err="1"/>
              <a:t>Support</a:t>
            </a:r>
            <a:r>
              <a:rPr lang="vi-VN" sz="1200" b="1" dirty="0"/>
              <a:t>:</a:t>
            </a:r>
            <a:r>
              <a:rPr lang="vi-VN" sz="1200" dirty="0"/>
              <a:t> Hỗ trợ kỹ thuật cao cấp.</a:t>
            </a:r>
          </a:p>
          <a:p>
            <a:pPr marL="171450" indent="-171450">
              <a:buFont typeface="Arial" panose="020B0604020202020204" pitchFamily="34" charset="0"/>
              <a:buChar char="•"/>
            </a:pPr>
            <a:r>
              <a:rPr lang="vi-VN" sz="1200" b="1" dirty="0" err="1"/>
              <a:t>Streaming</a:t>
            </a:r>
            <a:r>
              <a:rPr lang="vi-VN" sz="1200" b="1" dirty="0"/>
              <a:t> </a:t>
            </a:r>
            <a:r>
              <a:rPr lang="vi-VN" sz="1200" b="1" dirty="0" err="1"/>
              <a:t>Movies</a:t>
            </a:r>
            <a:r>
              <a:rPr lang="vi-VN" sz="1200" b="1" dirty="0"/>
              <a:t>:</a:t>
            </a:r>
            <a:r>
              <a:rPr lang="vi-VN" sz="1200" dirty="0"/>
              <a:t> Xem phim trực tuyến thông qua dịch vụ </a:t>
            </a:r>
            <a:r>
              <a:rPr lang="vi-VN" sz="1200" dirty="0" err="1"/>
              <a:t>Internet</a:t>
            </a:r>
            <a:r>
              <a:rPr lang="vi-VN" sz="1200" dirty="0"/>
              <a:t>.</a:t>
            </a:r>
          </a:p>
        </p:txBody>
      </p:sp>
      <p:sp>
        <p:nvSpPr>
          <p:cNvPr id="4" name="TextBox 3">
            <a:extLst>
              <a:ext uri="{FF2B5EF4-FFF2-40B4-BE49-F238E27FC236}">
                <a16:creationId xmlns:a16="http://schemas.microsoft.com/office/drawing/2014/main" id="{2CF8D640-50D9-30C7-EB31-01CEAFCD141E}"/>
              </a:ext>
            </a:extLst>
          </p:cNvPr>
          <p:cNvSpPr txBox="1"/>
          <p:nvPr/>
        </p:nvSpPr>
        <p:spPr>
          <a:xfrm>
            <a:off x="5600061" y="3874453"/>
            <a:ext cx="5154346"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200" dirty="0"/>
              <a:t>Biểu đồ thể hiện số lượng khách hàng đăng ký dịch vụ điện thoại:</a:t>
            </a:r>
          </a:p>
          <a:p>
            <a:pPr marL="171450" indent="-171450">
              <a:buFont typeface="Arial" panose="020B0604020202020204" pitchFamily="34" charset="0"/>
              <a:buChar char="•"/>
            </a:pPr>
            <a:r>
              <a:rPr lang="vi-VN" sz="1200" b="1" dirty="0" err="1"/>
              <a:t>Yes</a:t>
            </a:r>
            <a:r>
              <a:rPr lang="vi-VN" sz="1200" b="1" dirty="0"/>
              <a:t>: </a:t>
            </a:r>
            <a:r>
              <a:rPr lang="vi-VN" sz="1200" dirty="0"/>
              <a:t>6.36K khách hàng (90.32%) có sử dụng dịch vụ điện thoại.</a:t>
            </a:r>
          </a:p>
          <a:p>
            <a:pPr marL="171450" indent="-171450">
              <a:buFont typeface="Arial" panose="020B0604020202020204" pitchFamily="34" charset="0"/>
              <a:buChar char="•"/>
            </a:pPr>
            <a:r>
              <a:rPr lang="vi-VN" sz="1200" b="1" dirty="0"/>
              <a:t>No: 0.68K </a:t>
            </a:r>
            <a:r>
              <a:rPr lang="vi-VN" sz="1200" dirty="0"/>
              <a:t>khách hàng (9.68%) không sử dụng dịch vụ </a:t>
            </a:r>
          </a:p>
          <a:p>
            <a:r>
              <a:rPr lang="vi-VN" sz="1200" dirty="0"/>
              <a:t>Thông tin bổ sung:</a:t>
            </a:r>
          </a:p>
          <a:p>
            <a:pPr marL="171450" indent="-171450">
              <a:buFont typeface="Arial" panose="020B0604020202020204" pitchFamily="34" charset="0"/>
              <a:buChar char="•"/>
            </a:pPr>
            <a:r>
              <a:rPr lang="vi-VN" sz="1200" b="1" dirty="0" err="1"/>
              <a:t>Multiple</a:t>
            </a:r>
            <a:r>
              <a:rPr lang="vi-VN" sz="1200" b="1" dirty="0"/>
              <a:t> </a:t>
            </a:r>
            <a:r>
              <a:rPr lang="vi-VN" sz="1200" b="1" dirty="0" err="1"/>
              <a:t>Lines</a:t>
            </a:r>
            <a:r>
              <a:rPr lang="vi-VN" sz="1200" b="1" dirty="0"/>
              <a:t>: </a:t>
            </a:r>
            <a:r>
              <a:rPr lang="vi-VN" sz="1200" dirty="0"/>
              <a:t>Một số khách hàng đăng ký nhiều hơn một đường dây điện thoại.</a:t>
            </a:r>
          </a:p>
          <a:p>
            <a:pPr marL="171450" indent="-171450">
              <a:buFont typeface="Arial" panose="020B0604020202020204" pitchFamily="34" charset="0"/>
              <a:buChar char="•"/>
            </a:pPr>
            <a:endParaRPr lang="vi-VN" sz="1200" b="1" dirty="0"/>
          </a:p>
          <a:p>
            <a:pPr marL="171450" indent="-171450">
              <a:buFont typeface="Arial" panose="020B0604020202020204" pitchFamily="34" charset="0"/>
              <a:buChar char="•"/>
            </a:pPr>
            <a:endParaRPr lang="vi-VN" sz="1200" b="1" dirty="0"/>
          </a:p>
          <a:p>
            <a:pPr marL="171450" indent="-171450">
              <a:buFont typeface="Arial" panose="020B0604020202020204" pitchFamily="34" charset="0"/>
              <a:buChar char="•"/>
            </a:pPr>
            <a:endParaRPr lang="vi-VN" sz="1200" b="1" dirty="0"/>
          </a:p>
          <a:p>
            <a:pPr marL="171450" indent="-171450">
              <a:buFont typeface="Arial" panose="020B0604020202020204" pitchFamily="34" charset="0"/>
              <a:buChar char="•"/>
            </a:pPr>
            <a:endParaRPr lang="vi-VN" sz="1200" b="1" dirty="0"/>
          </a:p>
          <a:p>
            <a:pPr marL="171450" indent="-171450">
              <a:buFont typeface="Arial" panose="020B0604020202020204" pitchFamily="34" charset="0"/>
              <a:buChar char="•"/>
            </a:pPr>
            <a:endParaRPr lang="vi-VN" sz="1200" b="1" dirty="0"/>
          </a:p>
        </p:txBody>
      </p:sp>
    </p:spTree>
    <p:extLst>
      <p:ext uri="{BB962C8B-B14F-4D97-AF65-F5344CB8AC3E}">
        <p14:creationId xmlns:p14="http://schemas.microsoft.com/office/powerpoint/2010/main" val="209229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AB47437-964D-BEC5-1A93-EA8F51C10923}"/>
              </a:ext>
            </a:extLst>
          </p:cNvPr>
          <p:cNvSpPr/>
          <p:nvPr/>
        </p:nvSpPr>
        <p:spPr>
          <a:xfrm>
            <a:off x="0" y="0"/>
            <a:ext cx="5674179" cy="6858000"/>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D2B04899-CECE-8B9A-64D2-A610B4716A91}"/>
              </a:ext>
            </a:extLst>
          </p:cNvPr>
          <p:cNvSpPr txBox="1">
            <a:spLocks/>
          </p:cNvSpPr>
          <p:nvPr/>
        </p:nvSpPr>
        <p:spPr>
          <a:xfrm>
            <a:off x="0" y="223649"/>
            <a:ext cx="3924001" cy="1480199"/>
          </a:xfrm>
          <a:prstGeom prst="rect">
            <a:avLst/>
          </a:prstGeom>
        </p:spPr>
        <p:txBody>
          <a:bodyPr vert="horz" lIns="91440" tIns="45720" rIns="91440" bIns="45720" rtlCol="0" anchor="t">
            <a:normAutofit/>
          </a:bodyPr>
          <a:lstStyle>
            <a:lvl1pPr algn="l" defTabSz="914446" rtl="0" eaLnBrk="1" latinLnBrk="0" hangingPunct="1">
              <a:lnSpc>
                <a:spcPct val="90000"/>
              </a:lnSpc>
              <a:spcBef>
                <a:spcPct val="0"/>
              </a:spcBef>
              <a:buNone/>
              <a:defRPr sz="4400" kern="1200">
                <a:solidFill>
                  <a:schemeClr val="tx1"/>
                </a:solidFill>
                <a:latin typeface="+mj-lt"/>
                <a:ea typeface="+mj-ea"/>
                <a:cs typeface="+mj-cs"/>
              </a:defRPr>
            </a:lvl1pPr>
          </a:lstStyle>
          <a:p>
            <a:pPr defTabSz="914400">
              <a:spcAft>
                <a:spcPts val="600"/>
              </a:spcAft>
            </a:pPr>
            <a:r>
              <a:rPr lang="vi-VN" sz="4100" dirty="0"/>
              <a:t>Thông tin hợp đồng</a:t>
            </a:r>
            <a:endParaRPr lang="en-US" sz="4100" dirty="0"/>
          </a:p>
        </p:txBody>
      </p:sp>
      <p:sp>
        <p:nvSpPr>
          <p:cNvPr id="2" name="Slide Number Placeholder 1">
            <a:extLst>
              <a:ext uri="{FF2B5EF4-FFF2-40B4-BE49-F238E27FC236}">
                <a16:creationId xmlns:a16="http://schemas.microsoft.com/office/drawing/2014/main" id="{2D0DA18E-0229-3A9A-401B-7F87F66493FD}"/>
              </a:ext>
            </a:extLst>
          </p:cNvPr>
          <p:cNvSpPr>
            <a:spLocks noGrp="1"/>
          </p:cNvSpPr>
          <p:nvPr>
            <p:ph type="sldNum" sz="quarter" idx="11"/>
          </p:nvPr>
        </p:nvSpPr>
        <p:spPr/>
        <p:txBody>
          <a:bodyPr vert="horz" lIns="91440" tIns="45720" rIns="91440" bIns="45720" rtlCol="0" anchor="ctr">
            <a:normAutofit/>
          </a:bodyPr>
          <a:lstStyle/>
          <a:p>
            <a:fld id="{F7021451-1387-4CA6-816F-3879F97B5CBC}" type="slidenum">
              <a:rPr lang="en-US" smtClean="0"/>
              <a:pPr/>
              <a:t>12</a:t>
            </a:fld>
            <a:endParaRPr lang="en-US" dirty="0"/>
          </a:p>
        </p:txBody>
      </p:sp>
      <p:pic>
        <p:nvPicPr>
          <p:cNvPr id="22" name="Picture 21">
            <a:extLst>
              <a:ext uri="{FF2B5EF4-FFF2-40B4-BE49-F238E27FC236}">
                <a16:creationId xmlns:a16="http://schemas.microsoft.com/office/drawing/2014/main" id="{40858532-B5AD-36B3-02EA-ED193AC1239B}"/>
              </a:ext>
            </a:extLst>
          </p:cNvPr>
          <p:cNvPicPr>
            <a:picLocks noChangeAspect="1"/>
          </p:cNvPicPr>
          <p:nvPr/>
        </p:nvPicPr>
        <p:blipFill>
          <a:blip r:embed="rId3"/>
          <a:srcRect l="2056" t="3144" r="2564" b="5285"/>
          <a:stretch/>
        </p:blipFill>
        <p:spPr>
          <a:xfrm>
            <a:off x="6822486" y="1944001"/>
            <a:ext cx="4673513" cy="1793394"/>
          </a:xfrm>
          <a:prstGeom prst="rect">
            <a:avLst/>
          </a:prstGeom>
        </p:spPr>
      </p:pic>
      <p:pic>
        <p:nvPicPr>
          <p:cNvPr id="21" name="Picture 20">
            <a:extLst>
              <a:ext uri="{FF2B5EF4-FFF2-40B4-BE49-F238E27FC236}">
                <a16:creationId xmlns:a16="http://schemas.microsoft.com/office/drawing/2014/main" id="{00F7768D-9B8A-10E4-C032-34B3F5BA904A}"/>
              </a:ext>
            </a:extLst>
          </p:cNvPr>
          <p:cNvPicPr>
            <a:picLocks noChangeAspect="1"/>
          </p:cNvPicPr>
          <p:nvPr/>
        </p:nvPicPr>
        <p:blipFill>
          <a:blip r:embed="rId4"/>
          <a:srcRect l="-1" t="2496" r="935"/>
          <a:stretch/>
        </p:blipFill>
        <p:spPr>
          <a:xfrm>
            <a:off x="5759280" y="4497794"/>
            <a:ext cx="4744883" cy="2136557"/>
          </a:xfrm>
          <a:prstGeom prst="rect">
            <a:avLst/>
          </a:prstGeom>
        </p:spPr>
      </p:pic>
      <p:sp>
        <p:nvSpPr>
          <p:cNvPr id="26" name="Title 1">
            <a:extLst>
              <a:ext uri="{FF2B5EF4-FFF2-40B4-BE49-F238E27FC236}">
                <a16:creationId xmlns:a16="http://schemas.microsoft.com/office/drawing/2014/main" id="{AFC38D01-C925-B993-D2A1-76588987EB57}"/>
              </a:ext>
            </a:extLst>
          </p:cNvPr>
          <p:cNvSpPr txBox="1">
            <a:spLocks/>
          </p:cNvSpPr>
          <p:nvPr/>
        </p:nvSpPr>
        <p:spPr>
          <a:xfrm>
            <a:off x="6621347" y="223649"/>
            <a:ext cx="4035258" cy="1480199"/>
          </a:xfrm>
          <a:prstGeom prst="rect">
            <a:avLst/>
          </a:prstGeom>
          <a:effectLst/>
        </p:spPr>
        <p:txBody>
          <a:bodyPr vert="horz" lIns="91440" tIns="45720" rIns="91440" bIns="45720" rtlCol="0" anchor="t">
            <a:normAutofit/>
          </a:bodyPr>
          <a:lstStyle>
            <a:lvl1pPr algn="l" defTabSz="914446" rtl="0" eaLnBrk="1" latinLnBrk="0" hangingPunct="1">
              <a:lnSpc>
                <a:spcPct val="90000"/>
              </a:lnSpc>
              <a:spcBef>
                <a:spcPct val="0"/>
              </a:spcBef>
              <a:buNone/>
              <a:defRPr sz="4400" kern="1200">
                <a:solidFill>
                  <a:schemeClr val="tx1"/>
                </a:solidFill>
                <a:latin typeface="+mj-lt"/>
                <a:ea typeface="+mj-ea"/>
                <a:cs typeface="+mj-cs"/>
              </a:defRPr>
            </a:lvl1pPr>
          </a:lstStyle>
          <a:p>
            <a:pPr defTabSz="914400">
              <a:spcAft>
                <a:spcPts val="600"/>
              </a:spcAft>
            </a:pPr>
            <a:r>
              <a:rPr lang="vi-VN" sz="4100" dirty="0"/>
              <a:t>Cách thức thanh toán</a:t>
            </a:r>
            <a:endParaRPr lang="en-US" sz="4100" dirty="0"/>
          </a:p>
        </p:txBody>
      </p:sp>
      <p:pic>
        <p:nvPicPr>
          <p:cNvPr id="28" name="Picture 27">
            <a:extLst>
              <a:ext uri="{FF2B5EF4-FFF2-40B4-BE49-F238E27FC236}">
                <a16:creationId xmlns:a16="http://schemas.microsoft.com/office/drawing/2014/main" id="{472056B7-B1FD-4823-3EF7-103662DBC84F}"/>
              </a:ext>
            </a:extLst>
          </p:cNvPr>
          <p:cNvPicPr>
            <a:picLocks noChangeAspect="1"/>
          </p:cNvPicPr>
          <p:nvPr/>
        </p:nvPicPr>
        <p:blipFill>
          <a:blip r:embed="rId5"/>
          <a:srcRect l="1175" t="4934" r="3378" b="3050"/>
          <a:stretch/>
        </p:blipFill>
        <p:spPr>
          <a:xfrm>
            <a:off x="142701" y="4270905"/>
            <a:ext cx="3859384" cy="2500447"/>
          </a:xfrm>
          <a:prstGeom prst="roundRect">
            <a:avLst>
              <a:gd name="adj" fmla="val 14914"/>
            </a:avLst>
          </a:prstGeom>
          <a:solidFill>
            <a:srgbClr val="FFFFFF">
              <a:shade val="85000"/>
            </a:srgbClr>
          </a:solidFill>
          <a:ln>
            <a:noFill/>
          </a:ln>
          <a:effectLst/>
        </p:spPr>
      </p:pic>
      <p:pic>
        <p:nvPicPr>
          <p:cNvPr id="36" name="Picture 35">
            <a:extLst>
              <a:ext uri="{FF2B5EF4-FFF2-40B4-BE49-F238E27FC236}">
                <a16:creationId xmlns:a16="http://schemas.microsoft.com/office/drawing/2014/main" id="{64E05032-515D-0D44-30EC-EDBEDBC4FEC2}"/>
              </a:ext>
            </a:extLst>
          </p:cNvPr>
          <p:cNvPicPr>
            <a:picLocks noChangeAspect="1"/>
          </p:cNvPicPr>
          <p:nvPr/>
        </p:nvPicPr>
        <p:blipFill>
          <a:blip r:embed="rId6"/>
          <a:srcRect l="1263" t="4164" r="5183" b="1707"/>
          <a:stretch/>
        </p:blipFill>
        <p:spPr>
          <a:xfrm>
            <a:off x="1889347" y="1597308"/>
            <a:ext cx="3658179" cy="2622486"/>
          </a:xfrm>
          <a:prstGeom prst="roundRect">
            <a:avLst>
              <a:gd name="adj" fmla="val 14029"/>
            </a:avLst>
          </a:prstGeom>
          <a:solidFill>
            <a:srgbClr val="FFFFFF">
              <a:shade val="85000"/>
            </a:srgbClr>
          </a:solidFill>
          <a:ln>
            <a:noFill/>
          </a:ln>
          <a:effectLst/>
        </p:spPr>
      </p:pic>
    </p:spTree>
    <p:extLst>
      <p:ext uri="{BB962C8B-B14F-4D97-AF65-F5344CB8AC3E}">
        <p14:creationId xmlns:p14="http://schemas.microsoft.com/office/powerpoint/2010/main" val="3480140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9A1B9-F261-CCA5-DA7E-1FAB81361C4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CC180-2298-D87E-28BC-65B685324EF7}"/>
              </a:ext>
            </a:extLst>
          </p:cNvPr>
          <p:cNvSpPr>
            <a:spLocks noGrp="1"/>
          </p:cNvSpPr>
          <p:nvPr>
            <p:ph type="sldNum" sz="quarter" idx="4294967295"/>
          </p:nvPr>
        </p:nvSpPr>
        <p:spPr/>
        <p:txBody>
          <a:bodyPr/>
          <a:lstStyle/>
          <a:p>
            <a:pPr algn="l"/>
            <a:fld id="{F7021451-1387-4CA6-816F-3879F97B5CBC}" type="slidenum">
              <a:rPr lang="en-US" b="0" smtClean="0"/>
              <a:t>13</a:t>
            </a:fld>
            <a:endParaRPr lang="en-US"/>
          </a:p>
        </p:txBody>
      </p:sp>
      <p:grpSp>
        <p:nvGrpSpPr>
          <p:cNvPr id="3" name="Group 2">
            <a:extLst>
              <a:ext uri="{FF2B5EF4-FFF2-40B4-BE49-F238E27FC236}">
                <a16:creationId xmlns:a16="http://schemas.microsoft.com/office/drawing/2014/main" id="{7D1D8696-2070-E439-430A-6B87A71AD818}"/>
              </a:ext>
            </a:extLst>
          </p:cNvPr>
          <p:cNvGrpSpPr/>
          <p:nvPr/>
        </p:nvGrpSpPr>
        <p:grpSpPr>
          <a:xfrm>
            <a:off x="102614" y="1507704"/>
            <a:ext cx="11659093" cy="2292047"/>
            <a:chOff x="124214" y="1032504"/>
            <a:chExt cx="11659093" cy="2292047"/>
          </a:xfrm>
        </p:grpSpPr>
        <p:sp>
          <p:nvSpPr>
            <p:cNvPr id="5" name="Rectangle: Rounded Corners 4">
              <a:extLst>
                <a:ext uri="{FF2B5EF4-FFF2-40B4-BE49-F238E27FC236}">
                  <a16:creationId xmlns:a16="http://schemas.microsoft.com/office/drawing/2014/main" id="{B626B690-A43A-9EA5-44B8-75E774BC770D}"/>
                </a:ext>
              </a:extLst>
            </p:cNvPr>
            <p:cNvSpPr/>
            <p:nvPr/>
          </p:nvSpPr>
          <p:spPr>
            <a:xfrm>
              <a:off x="124214" y="1053850"/>
              <a:ext cx="11372371" cy="2270701"/>
            </a:xfrm>
            <a:prstGeom prst="roundRect">
              <a:avLst/>
            </a:prstGeom>
            <a:effectLst>
              <a:glow rad="101600">
                <a:schemeClr val="accent2">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190881D8-A513-7754-583D-622E5E913E43}"/>
                </a:ext>
              </a:extLst>
            </p:cNvPr>
            <p:cNvPicPr>
              <a:picLocks noChangeAspect="1"/>
            </p:cNvPicPr>
            <p:nvPr/>
          </p:nvPicPr>
          <p:blipFill>
            <a:blip r:embed="rId3"/>
            <a:srcRect l="1175" t="4934" r="3378" b="3050"/>
            <a:stretch/>
          </p:blipFill>
          <p:spPr>
            <a:xfrm>
              <a:off x="5736118" y="1082132"/>
              <a:ext cx="3417474" cy="2214139"/>
            </a:xfrm>
            <a:prstGeom prst="roundRect">
              <a:avLst>
                <a:gd name="adj" fmla="val 14914"/>
              </a:avLst>
            </a:prstGeom>
            <a:solidFill>
              <a:srgbClr val="FFFFFF">
                <a:shade val="85000"/>
              </a:srgbClr>
            </a:solidFill>
            <a:ln>
              <a:noFill/>
            </a:ln>
            <a:effectLst/>
          </p:spPr>
        </p:pic>
        <p:pic>
          <p:nvPicPr>
            <p:cNvPr id="6" name="Picture 5">
              <a:extLst>
                <a:ext uri="{FF2B5EF4-FFF2-40B4-BE49-F238E27FC236}">
                  <a16:creationId xmlns:a16="http://schemas.microsoft.com/office/drawing/2014/main" id="{6C730AA6-EB69-4387-90F6-6F16389C3FBA}"/>
                </a:ext>
              </a:extLst>
            </p:cNvPr>
            <p:cNvPicPr>
              <a:picLocks noChangeAspect="1"/>
            </p:cNvPicPr>
            <p:nvPr/>
          </p:nvPicPr>
          <p:blipFill>
            <a:blip r:embed="rId4"/>
            <a:srcRect l="1263" t="4164" r="5183" b="1707"/>
            <a:stretch/>
          </p:blipFill>
          <p:spPr>
            <a:xfrm>
              <a:off x="259737" y="1032504"/>
              <a:ext cx="3167464" cy="2270701"/>
            </a:xfrm>
            <a:prstGeom prst="roundRect">
              <a:avLst>
                <a:gd name="adj" fmla="val 14029"/>
              </a:avLst>
            </a:prstGeom>
            <a:solidFill>
              <a:srgbClr val="FFFFFF">
                <a:shade val="85000"/>
              </a:srgbClr>
            </a:solidFill>
            <a:ln>
              <a:noFill/>
            </a:ln>
            <a:effectLst/>
          </p:spPr>
        </p:pic>
        <p:sp>
          <p:nvSpPr>
            <p:cNvPr id="13" name="Text Placeholder 5">
              <a:extLst>
                <a:ext uri="{FF2B5EF4-FFF2-40B4-BE49-F238E27FC236}">
                  <a16:creationId xmlns:a16="http://schemas.microsoft.com/office/drawing/2014/main" id="{E107F01A-BDF5-709B-7FA8-F3D4EC40BB3C}"/>
                </a:ext>
              </a:extLst>
            </p:cNvPr>
            <p:cNvSpPr txBox="1">
              <a:spLocks/>
            </p:cNvSpPr>
            <p:nvPr/>
          </p:nvSpPr>
          <p:spPr>
            <a:xfrm>
              <a:off x="3427201" y="1321930"/>
              <a:ext cx="2383199" cy="1767129"/>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200" dirty="0" err="1"/>
                <a:t>Phân</a:t>
              </a:r>
              <a:r>
                <a:rPr lang="en-US" sz="1200" dirty="0"/>
                <a:t> </a:t>
              </a:r>
              <a:r>
                <a:rPr lang="en-US" sz="1200" dirty="0" err="1"/>
                <a:t>bố</a:t>
              </a:r>
              <a:r>
                <a:rPr lang="en-US" sz="1200" dirty="0"/>
                <a:t> </a:t>
              </a:r>
              <a:r>
                <a:rPr lang="en-US" sz="1200" dirty="0" err="1"/>
                <a:t>loại</a:t>
              </a:r>
              <a:r>
                <a:rPr lang="en-US" sz="1200" dirty="0"/>
                <a:t> </a:t>
              </a:r>
              <a:r>
                <a:rPr lang="en-US" sz="1200" dirty="0" err="1"/>
                <a:t>hợp</a:t>
              </a:r>
              <a:r>
                <a:rPr lang="en-US" sz="1200" dirty="0"/>
                <a:t> </a:t>
              </a:r>
              <a:r>
                <a:rPr lang="en-US" sz="1200" dirty="0" err="1"/>
                <a:t>đồng</a:t>
              </a:r>
              <a:r>
                <a:rPr lang="en-US" sz="1200" dirty="0"/>
                <a:t> </a:t>
              </a:r>
              <a:r>
                <a:rPr lang="en-US" sz="1200" dirty="0" err="1"/>
                <a:t>của</a:t>
              </a:r>
              <a:r>
                <a:rPr lang="en-US" sz="1200" dirty="0"/>
                <a:t> </a:t>
              </a:r>
              <a:r>
                <a:rPr lang="en-US" sz="1200" dirty="0" err="1"/>
                <a:t>toàn</a:t>
              </a:r>
              <a:r>
                <a:rPr lang="en-US" sz="1200" dirty="0"/>
                <a:t> </a:t>
              </a:r>
              <a:r>
                <a:rPr lang="en-US" sz="1200" dirty="0" err="1"/>
                <a:t>bộ</a:t>
              </a:r>
              <a:r>
                <a:rPr lang="en-US" sz="1200" dirty="0"/>
                <a:t> </a:t>
              </a:r>
              <a:r>
                <a:rPr lang="en-US" sz="1200" dirty="0" err="1"/>
                <a:t>khách</a:t>
              </a:r>
              <a:r>
                <a:rPr lang="en-US" sz="1200" dirty="0"/>
                <a:t> </a:t>
              </a:r>
              <a:r>
                <a:rPr lang="en-US" sz="1200" dirty="0" err="1"/>
                <a:t>hàng</a:t>
              </a:r>
              <a:r>
                <a:rPr lang="en-US" sz="1200" dirty="0"/>
                <a:t>: </a:t>
              </a:r>
              <a:endParaRPr lang="vi-VN" sz="1200" dirty="0"/>
            </a:p>
            <a:p>
              <a:pPr>
                <a:lnSpc>
                  <a:spcPct val="100000"/>
                </a:lnSpc>
                <a:spcBef>
                  <a:spcPts val="600"/>
                </a:spcBef>
                <a:buFont typeface="Arial" panose="020B0604020202020204" pitchFamily="34" charset="0"/>
                <a:buChar char="•"/>
              </a:pPr>
              <a:r>
                <a:rPr lang="en-US" sz="1200" b="1" dirty="0"/>
                <a:t>Monthly:</a:t>
              </a:r>
              <a:r>
                <a:rPr lang="en-US" sz="1200" dirty="0"/>
                <a:t> 3.88K </a:t>
              </a:r>
              <a:r>
                <a:rPr lang="en-US" sz="1200" dirty="0" err="1"/>
                <a:t>khách</a:t>
              </a:r>
              <a:r>
                <a:rPr lang="en-US" sz="1200" dirty="0"/>
                <a:t> </a:t>
              </a:r>
              <a:r>
                <a:rPr lang="en-US" sz="1200" dirty="0" err="1"/>
                <a:t>hàng</a:t>
              </a:r>
              <a:r>
                <a:rPr lang="en-US" sz="1200" dirty="0"/>
                <a:t> (</a:t>
              </a:r>
              <a:r>
                <a:rPr lang="en-US" sz="1200" dirty="0" err="1"/>
                <a:t>chiếm</a:t>
              </a:r>
              <a:r>
                <a:rPr lang="en-US" sz="1200" dirty="0"/>
                <a:t> 55.02%).</a:t>
              </a:r>
            </a:p>
            <a:p>
              <a:pPr>
                <a:lnSpc>
                  <a:spcPct val="100000"/>
                </a:lnSpc>
                <a:spcBef>
                  <a:spcPts val="600"/>
                </a:spcBef>
                <a:buFont typeface="Arial" panose="020B0604020202020204" pitchFamily="34" charset="0"/>
                <a:buChar char="•"/>
              </a:pPr>
              <a:r>
                <a:rPr lang="en-US" sz="1200" b="1" dirty="0"/>
                <a:t>1 Year:</a:t>
              </a:r>
              <a:r>
                <a:rPr lang="en-US" sz="1200" dirty="0"/>
                <a:t> 1.47K </a:t>
              </a:r>
              <a:r>
                <a:rPr lang="en-US" sz="1200" dirty="0" err="1"/>
                <a:t>khách</a:t>
              </a:r>
              <a:r>
                <a:rPr lang="en-US" sz="1200" dirty="0"/>
                <a:t> </a:t>
              </a:r>
              <a:r>
                <a:rPr lang="en-US" sz="1200" dirty="0" err="1"/>
                <a:t>hàng</a:t>
              </a:r>
              <a:r>
                <a:rPr lang="en-US" sz="1200" dirty="0"/>
                <a:t> (</a:t>
              </a:r>
              <a:r>
                <a:rPr lang="en-US" sz="1200" dirty="0" err="1"/>
                <a:t>chiếm</a:t>
              </a:r>
              <a:r>
                <a:rPr lang="en-US" sz="1200" dirty="0"/>
                <a:t> 20.91%).</a:t>
              </a:r>
            </a:p>
            <a:p>
              <a:pPr>
                <a:lnSpc>
                  <a:spcPct val="100000"/>
                </a:lnSpc>
                <a:spcBef>
                  <a:spcPts val="600"/>
                </a:spcBef>
                <a:buFont typeface="Arial" panose="020B0604020202020204" pitchFamily="34" charset="0"/>
                <a:buChar char="•"/>
              </a:pPr>
              <a:r>
                <a:rPr lang="en-US" sz="1200" b="1" dirty="0"/>
                <a:t>2 Year:</a:t>
              </a:r>
              <a:r>
                <a:rPr lang="en-US" sz="1200" dirty="0"/>
                <a:t> 1.7K </a:t>
              </a:r>
              <a:r>
                <a:rPr lang="en-US" sz="1200" dirty="0" err="1"/>
                <a:t>khách</a:t>
              </a:r>
              <a:r>
                <a:rPr lang="en-US" sz="1200" dirty="0"/>
                <a:t> </a:t>
              </a:r>
              <a:r>
                <a:rPr lang="en-US" sz="1200" dirty="0" err="1"/>
                <a:t>hàng</a:t>
              </a:r>
              <a:r>
                <a:rPr lang="en-US" sz="1200" dirty="0"/>
                <a:t> (</a:t>
              </a:r>
              <a:r>
                <a:rPr lang="en-US" sz="1200" dirty="0" err="1"/>
                <a:t>chiếm</a:t>
              </a:r>
              <a:r>
                <a:rPr lang="en-US" sz="1200" dirty="0"/>
                <a:t> 24.07%).</a:t>
              </a:r>
            </a:p>
          </p:txBody>
        </p:sp>
        <p:sp>
          <p:nvSpPr>
            <p:cNvPr id="16" name="Text Placeholder 5">
              <a:extLst>
                <a:ext uri="{FF2B5EF4-FFF2-40B4-BE49-F238E27FC236}">
                  <a16:creationId xmlns:a16="http://schemas.microsoft.com/office/drawing/2014/main" id="{68F89478-026A-30F3-2FE8-532F2743E6FB}"/>
                </a:ext>
              </a:extLst>
            </p:cNvPr>
            <p:cNvSpPr txBox="1">
              <a:spLocks/>
            </p:cNvSpPr>
            <p:nvPr/>
          </p:nvSpPr>
          <p:spPr>
            <a:xfrm>
              <a:off x="9304792" y="1321930"/>
              <a:ext cx="2478515" cy="1767129"/>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200" dirty="0" err="1"/>
                <a:t>Phân</a:t>
              </a:r>
              <a:r>
                <a:rPr lang="en-US" sz="1200" dirty="0"/>
                <a:t> </a:t>
              </a:r>
              <a:r>
                <a:rPr lang="en-US" sz="1200" dirty="0" err="1"/>
                <a:t>bố</a:t>
              </a:r>
              <a:r>
                <a:rPr lang="en-US" sz="1200" dirty="0"/>
                <a:t> </a:t>
              </a:r>
              <a:r>
                <a:rPr lang="en-US" sz="1200" dirty="0" err="1"/>
                <a:t>loại</a:t>
              </a:r>
              <a:r>
                <a:rPr lang="en-US" sz="1200" dirty="0"/>
                <a:t> </a:t>
              </a:r>
              <a:r>
                <a:rPr lang="en-US" sz="1200" dirty="0" err="1"/>
                <a:t>hợp</a:t>
              </a:r>
              <a:r>
                <a:rPr lang="en-US" sz="1200" dirty="0"/>
                <a:t> </a:t>
              </a:r>
              <a:r>
                <a:rPr lang="en-US" sz="1200" dirty="0" err="1"/>
                <a:t>đồng</a:t>
              </a:r>
              <a:r>
                <a:rPr lang="en-US" sz="1200" dirty="0"/>
                <a:t> </a:t>
              </a:r>
              <a:r>
                <a:rPr lang="en-US" sz="1200" dirty="0" err="1"/>
                <a:t>của</a:t>
              </a:r>
              <a:r>
                <a:rPr lang="en-US" sz="1200" dirty="0"/>
                <a:t> </a:t>
              </a:r>
              <a:r>
                <a:rPr lang="en-US" sz="1200" dirty="0" err="1"/>
                <a:t>khách</a:t>
              </a:r>
              <a:r>
                <a:rPr lang="en-US" sz="1200" dirty="0"/>
                <a:t> </a:t>
              </a:r>
              <a:r>
                <a:rPr lang="en-US" sz="1200" dirty="0" err="1"/>
                <a:t>hàng</a:t>
              </a:r>
              <a:r>
                <a:rPr lang="en-US" sz="1200" dirty="0"/>
                <a:t> churn: </a:t>
              </a:r>
              <a:endParaRPr lang="vi-VN" sz="1200" dirty="0"/>
            </a:p>
            <a:p>
              <a:pPr>
                <a:lnSpc>
                  <a:spcPct val="100000"/>
                </a:lnSpc>
                <a:spcBef>
                  <a:spcPts val="600"/>
                </a:spcBef>
                <a:buFont typeface="Arial" panose="020B0604020202020204" pitchFamily="34" charset="0"/>
                <a:buChar char="•"/>
              </a:pPr>
              <a:r>
                <a:rPr lang="en-US" sz="1200" b="1" dirty="0"/>
                <a:t>Monthly:</a:t>
              </a:r>
              <a:r>
                <a:rPr lang="en-US" sz="1200" dirty="0"/>
                <a:t> 1.66K </a:t>
              </a:r>
              <a:r>
                <a:rPr lang="en-US" sz="1200" dirty="0" err="1"/>
                <a:t>khách</a:t>
              </a:r>
              <a:r>
                <a:rPr lang="en-US" sz="1200" dirty="0"/>
                <a:t> </a:t>
              </a:r>
              <a:r>
                <a:rPr lang="en-US" sz="1200" dirty="0" err="1"/>
                <a:t>hàng</a:t>
              </a:r>
              <a:r>
                <a:rPr lang="en-US" sz="1200" dirty="0"/>
                <a:t> (</a:t>
              </a:r>
              <a:r>
                <a:rPr lang="en-US" sz="1200" dirty="0" err="1"/>
                <a:t>chiếm</a:t>
              </a:r>
              <a:r>
                <a:rPr lang="en-US" sz="1200" dirty="0"/>
                <a:t> 88.55%).</a:t>
              </a:r>
            </a:p>
            <a:p>
              <a:pPr>
                <a:lnSpc>
                  <a:spcPct val="100000"/>
                </a:lnSpc>
                <a:spcBef>
                  <a:spcPts val="600"/>
                </a:spcBef>
                <a:buFont typeface="Arial" panose="020B0604020202020204" pitchFamily="34" charset="0"/>
                <a:buChar char="•"/>
              </a:pPr>
              <a:r>
                <a:rPr lang="en-US" sz="1200" b="1" dirty="0"/>
                <a:t>1 Year:</a:t>
              </a:r>
              <a:r>
                <a:rPr lang="en-US" sz="1200" dirty="0"/>
                <a:t> 0.17K </a:t>
              </a:r>
              <a:r>
                <a:rPr lang="en-US" sz="1200" dirty="0" err="1"/>
                <a:t>khách</a:t>
              </a:r>
              <a:r>
                <a:rPr lang="en-US" sz="1200" dirty="0"/>
                <a:t> </a:t>
              </a:r>
              <a:r>
                <a:rPr lang="en-US" sz="1200" dirty="0" err="1"/>
                <a:t>hàng</a:t>
              </a:r>
              <a:r>
                <a:rPr lang="en-US" sz="1200" dirty="0"/>
                <a:t> (</a:t>
              </a:r>
              <a:r>
                <a:rPr lang="en-US" sz="1200" dirty="0" err="1"/>
                <a:t>chiếm</a:t>
              </a:r>
              <a:r>
                <a:rPr lang="en-US" sz="1200" dirty="0"/>
                <a:t> 8.88%).</a:t>
              </a:r>
            </a:p>
            <a:p>
              <a:pPr>
                <a:lnSpc>
                  <a:spcPct val="100000"/>
                </a:lnSpc>
                <a:spcBef>
                  <a:spcPts val="600"/>
                </a:spcBef>
                <a:buFont typeface="Arial" panose="020B0604020202020204" pitchFamily="34" charset="0"/>
                <a:buChar char="•"/>
              </a:pPr>
              <a:r>
                <a:rPr lang="en-US" sz="1200" b="1" dirty="0"/>
                <a:t>2 Year:</a:t>
              </a:r>
              <a:r>
                <a:rPr lang="en-US" sz="1200" dirty="0"/>
                <a:t> </a:t>
              </a:r>
              <a:r>
                <a:rPr lang="en-US" sz="1200" dirty="0" err="1"/>
                <a:t>Không</a:t>
              </a:r>
              <a:r>
                <a:rPr lang="en-US" sz="1200" dirty="0"/>
                <a:t> </a:t>
              </a:r>
              <a:r>
                <a:rPr lang="en-US" sz="1200" dirty="0" err="1"/>
                <a:t>đáng</a:t>
              </a:r>
              <a:r>
                <a:rPr lang="en-US" sz="1200" dirty="0"/>
                <a:t> </a:t>
              </a:r>
              <a:r>
                <a:rPr lang="en-US" sz="1200" dirty="0" err="1"/>
                <a:t>kể</a:t>
              </a:r>
              <a:r>
                <a:rPr lang="en-US" sz="1200" dirty="0"/>
                <a:t>.</a:t>
              </a:r>
            </a:p>
          </p:txBody>
        </p:sp>
      </p:grpSp>
      <p:sp>
        <p:nvSpPr>
          <p:cNvPr id="7" name="Title 1">
            <a:extLst>
              <a:ext uri="{FF2B5EF4-FFF2-40B4-BE49-F238E27FC236}">
                <a16:creationId xmlns:a16="http://schemas.microsoft.com/office/drawing/2014/main" id="{E5C2F9DF-87C2-C301-682C-71143A08ACB3}"/>
              </a:ext>
            </a:extLst>
          </p:cNvPr>
          <p:cNvSpPr txBox="1">
            <a:spLocks/>
          </p:cNvSpPr>
          <p:nvPr/>
        </p:nvSpPr>
        <p:spPr>
          <a:xfrm>
            <a:off x="0" y="223649"/>
            <a:ext cx="7596000" cy="780575"/>
          </a:xfrm>
          <a:prstGeom prst="rect">
            <a:avLst/>
          </a:prstGeom>
        </p:spPr>
        <p:txBody>
          <a:bodyPr vert="horz" lIns="91440" tIns="45720" rIns="91440" bIns="45720" rtlCol="0" anchor="t">
            <a:normAutofit/>
          </a:bodyPr>
          <a:lstStyle>
            <a:lvl1pPr algn="l" defTabSz="914446" rtl="0" eaLnBrk="1" latinLnBrk="0" hangingPunct="1">
              <a:lnSpc>
                <a:spcPct val="90000"/>
              </a:lnSpc>
              <a:spcBef>
                <a:spcPct val="0"/>
              </a:spcBef>
              <a:buNone/>
              <a:defRPr sz="4400" kern="1200">
                <a:solidFill>
                  <a:schemeClr val="tx1"/>
                </a:solidFill>
                <a:latin typeface="+mj-lt"/>
                <a:ea typeface="+mj-ea"/>
                <a:cs typeface="+mj-cs"/>
              </a:defRPr>
            </a:lvl1pPr>
          </a:lstStyle>
          <a:p>
            <a:pPr defTabSz="914400">
              <a:spcAft>
                <a:spcPts val="600"/>
              </a:spcAft>
            </a:pPr>
            <a:r>
              <a:rPr lang="vi-VN" sz="4100" dirty="0"/>
              <a:t>Thông tin hợp đồng</a:t>
            </a:r>
            <a:endParaRPr lang="en-US" sz="4100" dirty="0"/>
          </a:p>
        </p:txBody>
      </p:sp>
      <p:sp>
        <p:nvSpPr>
          <p:cNvPr id="14" name="TextBox 13">
            <a:extLst>
              <a:ext uri="{FF2B5EF4-FFF2-40B4-BE49-F238E27FC236}">
                <a16:creationId xmlns:a16="http://schemas.microsoft.com/office/drawing/2014/main" id="{4D34405F-0414-510A-42B6-D4472A91713C}"/>
              </a:ext>
            </a:extLst>
          </p:cNvPr>
          <p:cNvSpPr txBox="1"/>
          <p:nvPr/>
        </p:nvSpPr>
        <p:spPr>
          <a:xfrm>
            <a:off x="259737" y="4520407"/>
            <a:ext cx="4824000" cy="1200329"/>
          </a:xfrm>
          <a:prstGeom prst="rect">
            <a:avLst/>
          </a:prstGeom>
          <a:noFill/>
        </p:spPr>
        <p:txBody>
          <a:bodyPr wrap="square">
            <a:spAutoFit/>
          </a:bodyPr>
          <a:lstStyle/>
          <a:p>
            <a:r>
              <a:rPr lang="vi-VN" sz="1200" b="1" dirty="0"/>
              <a:t>Nhận xét:</a:t>
            </a:r>
            <a:endParaRPr lang="vi-VN" sz="1200" dirty="0"/>
          </a:p>
          <a:p>
            <a:pPr>
              <a:buFont typeface="Arial" panose="020B0604020202020204" pitchFamily="34" charset="0"/>
              <a:buChar char="•"/>
            </a:pPr>
            <a:r>
              <a:rPr lang="vi-VN" sz="1200" dirty="0"/>
              <a:t>Tỉ lệ khách hàng sử dụng hợp đồng tháng chiếm phần lớn tổng số khách hàng, nhưng nhóm này cũng có tỷ lệ </a:t>
            </a:r>
            <a:r>
              <a:rPr lang="vi-VN" sz="1200" dirty="0" err="1"/>
              <a:t>churn</a:t>
            </a:r>
            <a:r>
              <a:rPr lang="vi-VN" sz="1200" dirty="0"/>
              <a:t> cao nhất (như biểu đồ bên trái).</a:t>
            </a:r>
          </a:p>
          <a:p>
            <a:pPr>
              <a:buFont typeface="Arial" panose="020B0604020202020204" pitchFamily="34" charset="0"/>
              <a:buChar char="•"/>
            </a:pPr>
            <a:r>
              <a:rPr lang="vi-VN" sz="1200" dirty="0"/>
              <a:t>Khách hàng sử dụng hợp đồng dài hạn (1 năm hoặc 2 năm) ít rời bỏ hơn, có thể là do cam kết lâu dài hoặc các ưu đãi đi kèm.</a:t>
            </a:r>
          </a:p>
        </p:txBody>
      </p:sp>
      <p:sp>
        <p:nvSpPr>
          <p:cNvPr id="19" name="TextBox 18">
            <a:extLst>
              <a:ext uri="{FF2B5EF4-FFF2-40B4-BE49-F238E27FC236}">
                <a16:creationId xmlns:a16="http://schemas.microsoft.com/office/drawing/2014/main" id="{550F843B-9006-29B4-395D-A6F51777D477}"/>
              </a:ext>
            </a:extLst>
          </p:cNvPr>
          <p:cNvSpPr txBox="1"/>
          <p:nvPr/>
        </p:nvSpPr>
        <p:spPr>
          <a:xfrm>
            <a:off x="5810399" y="4520407"/>
            <a:ext cx="5220000" cy="1015663"/>
          </a:xfrm>
          <a:prstGeom prst="rect">
            <a:avLst/>
          </a:prstGeom>
          <a:noFill/>
        </p:spPr>
        <p:txBody>
          <a:bodyPr wrap="square">
            <a:spAutoFit/>
          </a:bodyPr>
          <a:lstStyle/>
          <a:p>
            <a:r>
              <a:rPr lang="vi-VN" sz="1200" b="1" dirty="0"/>
              <a:t>Nhận xét:</a:t>
            </a:r>
            <a:endParaRPr lang="vi-VN" sz="1200" dirty="0"/>
          </a:p>
          <a:p>
            <a:pPr>
              <a:buFont typeface="Arial" panose="020B0604020202020204" pitchFamily="34" charset="0"/>
              <a:buChar char="•"/>
            </a:pPr>
            <a:r>
              <a:rPr lang="vi-VN" sz="1200" dirty="0"/>
              <a:t>Phần lớn khách hàng rời bỏ dịch vụ là những người sử dụng hợp đồng tháng, chiếm ưu thế vượt trội so với các loại hợp đồng khác. Điều này có thể cho thấy khách hàng sử dụng hợp đồng ngắn hạn có xu hướng rời bỏ cao hơn.</a:t>
            </a:r>
          </a:p>
        </p:txBody>
      </p:sp>
    </p:spTree>
    <p:extLst>
      <p:ext uri="{BB962C8B-B14F-4D97-AF65-F5344CB8AC3E}">
        <p14:creationId xmlns:p14="http://schemas.microsoft.com/office/powerpoint/2010/main" val="3739941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B2D1457A-DD8A-56B3-4115-8E1239BB0AA8}"/>
              </a:ext>
            </a:extLst>
          </p:cNvPr>
          <p:cNvSpPr/>
          <p:nvPr/>
        </p:nvSpPr>
        <p:spPr>
          <a:xfrm>
            <a:off x="5866324" y="2844828"/>
            <a:ext cx="5218296" cy="3387822"/>
          </a:xfrm>
          <a:prstGeom prst="roundRect">
            <a:avLst>
              <a:gd name="adj" fmla="val 5729"/>
            </a:avLst>
          </a:prstGeom>
          <a:solidFill>
            <a:schemeClr val="accent5"/>
          </a:solidFill>
          <a:ln w="57150">
            <a:solidFill>
              <a:srgbClr val="8053B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63C620B-136D-0D6B-A8D2-7653CA6B8BA3}"/>
              </a:ext>
            </a:extLst>
          </p:cNvPr>
          <p:cNvSpPr/>
          <p:nvPr/>
        </p:nvSpPr>
        <p:spPr>
          <a:xfrm flipV="1">
            <a:off x="400612" y="3037029"/>
            <a:ext cx="5374352" cy="3195621"/>
          </a:xfrm>
          <a:prstGeom prst="roundRect">
            <a:avLst>
              <a:gd name="adj" fmla="val 5925"/>
            </a:avLst>
          </a:prstGeom>
          <a:solidFill>
            <a:schemeClr val="accent5"/>
          </a:solidFill>
          <a:ln w="57150">
            <a:solidFill>
              <a:srgbClr val="201E4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EE3D2A3-786F-97CF-A735-FC0D91A2D18E}"/>
              </a:ext>
            </a:extLst>
          </p:cNvPr>
          <p:cNvSpPr>
            <a:spLocks noGrp="1"/>
          </p:cNvSpPr>
          <p:nvPr>
            <p:ph type="sldNum" sz="quarter" idx="4294967295"/>
          </p:nvPr>
        </p:nvSpPr>
        <p:spPr/>
        <p:txBody>
          <a:bodyPr/>
          <a:lstStyle/>
          <a:p>
            <a:pPr algn="l"/>
            <a:fld id="{F7021451-1387-4CA6-816F-3879F97B5CBC}" type="slidenum">
              <a:rPr lang="en-US" b="0" smtClean="0"/>
              <a:t>14</a:t>
            </a:fld>
            <a:endParaRPr lang="en-US"/>
          </a:p>
        </p:txBody>
      </p:sp>
      <p:sp>
        <p:nvSpPr>
          <p:cNvPr id="12" name="Rectangle: Rounded Corners 11">
            <a:extLst>
              <a:ext uri="{FF2B5EF4-FFF2-40B4-BE49-F238E27FC236}">
                <a16:creationId xmlns:a16="http://schemas.microsoft.com/office/drawing/2014/main" id="{835DE26E-6493-13C4-0974-3AC9636FF9D4}"/>
              </a:ext>
            </a:extLst>
          </p:cNvPr>
          <p:cNvSpPr/>
          <p:nvPr/>
        </p:nvSpPr>
        <p:spPr>
          <a:xfrm>
            <a:off x="5867762" y="1280808"/>
            <a:ext cx="5218296" cy="3387822"/>
          </a:xfrm>
          <a:prstGeom prst="roundRect">
            <a:avLst>
              <a:gd name="adj" fmla="val 5729"/>
            </a:avLst>
          </a:prstGeom>
          <a:solidFill>
            <a:schemeClr val="accent5"/>
          </a:solidFill>
          <a:ln w="57150">
            <a:solidFill>
              <a:srgbClr val="8053B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41FFA4-2004-737E-C109-79036BCC4291}"/>
              </a:ext>
            </a:extLst>
          </p:cNvPr>
          <p:cNvPicPr>
            <a:picLocks noChangeAspect="1"/>
          </p:cNvPicPr>
          <p:nvPr/>
        </p:nvPicPr>
        <p:blipFill>
          <a:blip r:embed="rId2"/>
          <a:srcRect l="1162" t="2496" r="934" b="1861"/>
          <a:stretch/>
        </p:blipFill>
        <p:spPr>
          <a:xfrm>
            <a:off x="5898783" y="2938328"/>
            <a:ext cx="5185837" cy="1832365"/>
          </a:xfrm>
          <a:prstGeom prst="rect">
            <a:avLst/>
          </a:prstGeom>
          <a:ln w="28575">
            <a:solidFill>
              <a:schemeClr val="bg2">
                <a:lumMod val="50000"/>
              </a:schemeClr>
            </a:solidFill>
          </a:ln>
        </p:spPr>
      </p:pic>
      <p:grpSp>
        <p:nvGrpSpPr>
          <p:cNvPr id="3" name="Group 2">
            <a:extLst>
              <a:ext uri="{FF2B5EF4-FFF2-40B4-BE49-F238E27FC236}">
                <a16:creationId xmlns:a16="http://schemas.microsoft.com/office/drawing/2014/main" id="{3606597F-B2D1-CA15-0F79-E68D939F440D}"/>
              </a:ext>
            </a:extLst>
          </p:cNvPr>
          <p:cNvGrpSpPr/>
          <p:nvPr/>
        </p:nvGrpSpPr>
        <p:grpSpPr>
          <a:xfrm>
            <a:off x="350907" y="1280808"/>
            <a:ext cx="5468039" cy="3525545"/>
            <a:chOff x="350907" y="1280808"/>
            <a:chExt cx="5468039" cy="3525545"/>
          </a:xfrm>
        </p:grpSpPr>
        <p:sp>
          <p:nvSpPr>
            <p:cNvPr id="11" name="Rectangle: Rounded Corners 10">
              <a:extLst>
                <a:ext uri="{FF2B5EF4-FFF2-40B4-BE49-F238E27FC236}">
                  <a16:creationId xmlns:a16="http://schemas.microsoft.com/office/drawing/2014/main" id="{4582000E-7890-1AD1-E707-159EF00B65D1}"/>
                </a:ext>
              </a:extLst>
            </p:cNvPr>
            <p:cNvSpPr/>
            <p:nvPr/>
          </p:nvSpPr>
          <p:spPr>
            <a:xfrm flipV="1">
              <a:off x="400612" y="1280808"/>
              <a:ext cx="5374352" cy="3417986"/>
            </a:xfrm>
            <a:prstGeom prst="roundRect">
              <a:avLst>
                <a:gd name="adj" fmla="val 5925"/>
              </a:avLst>
            </a:prstGeom>
            <a:solidFill>
              <a:schemeClr val="accent5"/>
            </a:solidFill>
            <a:ln w="57150">
              <a:solidFill>
                <a:srgbClr val="201E4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757F6968-99FD-F396-37E3-D92AC2EC7201}"/>
                </a:ext>
              </a:extLst>
            </p:cNvPr>
            <p:cNvPicPr>
              <a:picLocks noChangeAspect="1"/>
            </p:cNvPicPr>
            <p:nvPr/>
          </p:nvPicPr>
          <p:blipFill>
            <a:blip r:embed="rId3"/>
            <a:srcRect l="2056" t="3144" r="2564" b="5285"/>
            <a:stretch/>
          </p:blipFill>
          <p:spPr>
            <a:xfrm>
              <a:off x="350907" y="2916727"/>
              <a:ext cx="5468039" cy="1889626"/>
            </a:xfrm>
            <a:prstGeom prst="rect">
              <a:avLst/>
            </a:prstGeom>
          </p:spPr>
        </p:pic>
      </p:grpSp>
      <p:sp>
        <p:nvSpPr>
          <p:cNvPr id="17" name="Text Placeholder 5">
            <a:extLst>
              <a:ext uri="{FF2B5EF4-FFF2-40B4-BE49-F238E27FC236}">
                <a16:creationId xmlns:a16="http://schemas.microsoft.com/office/drawing/2014/main" id="{148FDF8B-1E35-5D49-5DF0-2BA4CAFA7E1B}"/>
              </a:ext>
            </a:extLst>
          </p:cNvPr>
          <p:cNvSpPr txBox="1">
            <a:spLocks/>
          </p:cNvSpPr>
          <p:nvPr/>
        </p:nvSpPr>
        <p:spPr>
          <a:xfrm>
            <a:off x="5898783" y="1295854"/>
            <a:ext cx="5218296" cy="1767129"/>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vi-VN" b="1" dirty="0"/>
              <a:t>Phân bố phương thức thanh toán của khách hàng </a:t>
            </a:r>
            <a:r>
              <a:rPr lang="vi-VN" b="1" dirty="0" err="1"/>
              <a:t>churn</a:t>
            </a:r>
            <a:r>
              <a:rPr lang="vi-VN" b="1" dirty="0"/>
              <a:t>:</a:t>
            </a:r>
            <a:r>
              <a:rPr lang="vi-VN" dirty="0"/>
              <a:t> </a:t>
            </a:r>
          </a:p>
          <a:p>
            <a:pPr>
              <a:lnSpc>
                <a:spcPct val="100000"/>
              </a:lnSpc>
            </a:pPr>
            <a:r>
              <a:rPr lang="vi-VN" b="1" dirty="0"/>
              <a:t>- </a:t>
            </a:r>
            <a:r>
              <a:rPr lang="vi-VN" b="1" dirty="0" err="1"/>
              <a:t>Electronic</a:t>
            </a:r>
            <a:r>
              <a:rPr lang="vi-VN" b="1" dirty="0"/>
              <a:t> </a:t>
            </a:r>
            <a:r>
              <a:rPr lang="vi-VN" b="1" dirty="0" err="1"/>
              <a:t>Check</a:t>
            </a:r>
            <a:r>
              <a:rPr lang="vi-VN" b="1" dirty="0"/>
              <a:t>:</a:t>
            </a:r>
            <a:r>
              <a:rPr lang="vi-VN" dirty="0"/>
              <a:t> 1,071 khách hàng (cao nhất).</a:t>
            </a:r>
          </a:p>
          <a:p>
            <a:pPr>
              <a:lnSpc>
                <a:spcPct val="100000"/>
              </a:lnSpc>
            </a:pPr>
            <a:r>
              <a:rPr lang="vi-VN" b="1" dirty="0"/>
              <a:t>- </a:t>
            </a:r>
            <a:r>
              <a:rPr lang="vi-VN" b="1" dirty="0" err="1"/>
              <a:t>Mailed</a:t>
            </a:r>
            <a:r>
              <a:rPr lang="vi-VN" b="1" dirty="0"/>
              <a:t> </a:t>
            </a:r>
            <a:r>
              <a:rPr lang="vi-VN" b="1" dirty="0" err="1"/>
              <a:t>Check</a:t>
            </a:r>
            <a:r>
              <a:rPr lang="vi-VN" b="1" dirty="0"/>
              <a:t>:</a:t>
            </a:r>
            <a:r>
              <a:rPr lang="vi-VN" dirty="0"/>
              <a:t> 308 khách hàng.</a:t>
            </a:r>
          </a:p>
          <a:p>
            <a:pPr>
              <a:lnSpc>
                <a:spcPct val="100000"/>
              </a:lnSpc>
            </a:pPr>
            <a:r>
              <a:rPr lang="vi-VN" b="1" dirty="0"/>
              <a:t>- </a:t>
            </a:r>
            <a:r>
              <a:rPr lang="vi-VN" b="1" dirty="0" err="1"/>
              <a:t>Bank</a:t>
            </a:r>
            <a:r>
              <a:rPr lang="vi-VN" b="1" dirty="0"/>
              <a:t> </a:t>
            </a:r>
            <a:r>
              <a:rPr lang="vi-VN" b="1" dirty="0" err="1"/>
              <a:t>Transfer</a:t>
            </a:r>
            <a:r>
              <a:rPr lang="vi-VN" b="1" dirty="0"/>
              <a:t> (</a:t>
            </a:r>
            <a:r>
              <a:rPr lang="vi-VN" b="1" dirty="0" err="1"/>
              <a:t>automatic</a:t>
            </a:r>
            <a:r>
              <a:rPr lang="vi-VN" b="1" dirty="0"/>
              <a:t>):</a:t>
            </a:r>
            <a:r>
              <a:rPr lang="vi-VN" dirty="0"/>
              <a:t> 258 khách hàng.</a:t>
            </a:r>
          </a:p>
          <a:p>
            <a:pPr>
              <a:lnSpc>
                <a:spcPct val="100000"/>
              </a:lnSpc>
            </a:pPr>
            <a:r>
              <a:rPr lang="vi-VN" b="1" dirty="0"/>
              <a:t>- </a:t>
            </a:r>
            <a:r>
              <a:rPr lang="vi-VN" b="1" dirty="0" err="1"/>
              <a:t>Credit</a:t>
            </a:r>
            <a:r>
              <a:rPr lang="vi-VN" b="1" dirty="0"/>
              <a:t> </a:t>
            </a:r>
            <a:r>
              <a:rPr lang="vi-VN" b="1" dirty="0" err="1"/>
              <a:t>Card</a:t>
            </a:r>
            <a:r>
              <a:rPr lang="vi-VN" b="1" dirty="0"/>
              <a:t> (</a:t>
            </a:r>
            <a:r>
              <a:rPr lang="vi-VN" b="1" dirty="0" err="1"/>
              <a:t>automatic</a:t>
            </a:r>
            <a:r>
              <a:rPr lang="vi-VN" b="1" dirty="0"/>
              <a:t>):</a:t>
            </a:r>
            <a:r>
              <a:rPr lang="vi-VN" dirty="0"/>
              <a:t> 232 khách hàng.</a:t>
            </a:r>
          </a:p>
        </p:txBody>
      </p:sp>
      <p:sp>
        <p:nvSpPr>
          <p:cNvPr id="18" name="Text Placeholder 5">
            <a:extLst>
              <a:ext uri="{FF2B5EF4-FFF2-40B4-BE49-F238E27FC236}">
                <a16:creationId xmlns:a16="http://schemas.microsoft.com/office/drawing/2014/main" id="{D79EA6E3-1C6F-D138-AF96-99997D1F6730}"/>
              </a:ext>
            </a:extLst>
          </p:cNvPr>
          <p:cNvSpPr txBox="1">
            <a:spLocks/>
          </p:cNvSpPr>
          <p:nvPr/>
        </p:nvSpPr>
        <p:spPr>
          <a:xfrm>
            <a:off x="647365" y="1382871"/>
            <a:ext cx="5448635" cy="1767129"/>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vi-VN" b="1" dirty="0"/>
              <a:t>Phân bố phương thức thanh toán của toàn bộ khách hàng:</a:t>
            </a:r>
            <a:r>
              <a:rPr lang="vi-VN" dirty="0"/>
              <a:t> </a:t>
            </a:r>
          </a:p>
          <a:p>
            <a:pPr marL="171450" indent="-171450">
              <a:lnSpc>
                <a:spcPct val="100000"/>
              </a:lnSpc>
              <a:buFontTx/>
              <a:buChar char="-"/>
            </a:pPr>
            <a:r>
              <a:rPr lang="vi-VN" b="1" dirty="0" err="1"/>
              <a:t>Electronic</a:t>
            </a:r>
            <a:r>
              <a:rPr lang="vi-VN" b="1" dirty="0"/>
              <a:t> </a:t>
            </a:r>
            <a:r>
              <a:rPr lang="vi-VN" b="1" dirty="0" err="1"/>
              <a:t>Check</a:t>
            </a:r>
            <a:r>
              <a:rPr lang="vi-VN" b="1" dirty="0"/>
              <a:t>:</a:t>
            </a:r>
            <a:r>
              <a:rPr lang="vi-VN" dirty="0"/>
              <a:t> 2.4K khách hàng (cao nhất).</a:t>
            </a:r>
          </a:p>
          <a:p>
            <a:pPr marL="171450" indent="-171450">
              <a:lnSpc>
                <a:spcPct val="100000"/>
              </a:lnSpc>
              <a:buFontTx/>
              <a:buChar char="-"/>
            </a:pPr>
            <a:r>
              <a:rPr lang="vi-VN" b="1" dirty="0" err="1"/>
              <a:t>Mailed</a:t>
            </a:r>
            <a:r>
              <a:rPr lang="vi-VN" b="1" dirty="0"/>
              <a:t> </a:t>
            </a:r>
            <a:r>
              <a:rPr lang="vi-VN" b="1" dirty="0" err="1"/>
              <a:t>Check</a:t>
            </a:r>
            <a:r>
              <a:rPr lang="vi-VN" b="1" dirty="0"/>
              <a:t>:</a:t>
            </a:r>
            <a:r>
              <a:rPr lang="vi-VN" dirty="0"/>
              <a:t> 1.6K khách hàng.</a:t>
            </a:r>
          </a:p>
          <a:p>
            <a:pPr marL="171450" indent="-171450">
              <a:lnSpc>
                <a:spcPct val="100000"/>
              </a:lnSpc>
              <a:buFontTx/>
              <a:buChar char="-"/>
            </a:pPr>
            <a:r>
              <a:rPr lang="vi-VN" b="1" dirty="0" err="1"/>
              <a:t>Bank</a:t>
            </a:r>
            <a:r>
              <a:rPr lang="vi-VN" b="1" dirty="0"/>
              <a:t> </a:t>
            </a:r>
            <a:r>
              <a:rPr lang="vi-VN" b="1" dirty="0" err="1"/>
              <a:t>Transfer</a:t>
            </a:r>
            <a:r>
              <a:rPr lang="vi-VN" b="1" dirty="0"/>
              <a:t> (</a:t>
            </a:r>
            <a:r>
              <a:rPr lang="vi-VN" b="1" dirty="0" err="1"/>
              <a:t>automatic</a:t>
            </a:r>
            <a:r>
              <a:rPr lang="vi-VN" b="1" dirty="0"/>
              <a:t>):</a:t>
            </a:r>
            <a:r>
              <a:rPr lang="vi-VN" dirty="0"/>
              <a:t> 1.5K khách hàng.</a:t>
            </a:r>
          </a:p>
          <a:p>
            <a:pPr marL="171450" indent="-171450">
              <a:lnSpc>
                <a:spcPct val="100000"/>
              </a:lnSpc>
              <a:buFontTx/>
              <a:buChar char="-"/>
            </a:pPr>
            <a:r>
              <a:rPr lang="vi-VN" b="1" dirty="0" err="1"/>
              <a:t>Credit</a:t>
            </a:r>
            <a:r>
              <a:rPr lang="vi-VN" b="1" dirty="0"/>
              <a:t> </a:t>
            </a:r>
            <a:r>
              <a:rPr lang="vi-VN" b="1" dirty="0" err="1"/>
              <a:t>Card</a:t>
            </a:r>
            <a:r>
              <a:rPr lang="vi-VN" b="1" dirty="0"/>
              <a:t> (</a:t>
            </a:r>
            <a:r>
              <a:rPr lang="vi-VN" b="1" dirty="0" err="1"/>
              <a:t>automatic</a:t>
            </a:r>
            <a:r>
              <a:rPr lang="vi-VN" b="1" dirty="0"/>
              <a:t>):</a:t>
            </a:r>
            <a:r>
              <a:rPr lang="vi-VN" dirty="0"/>
              <a:t> 1.5K khách hàng.</a:t>
            </a:r>
          </a:p>
        </p:txBody>
      </p:sp>
      <p:sp>
        <p:nvSpPr>
          <p:cNvPr id="5" name="TextBox 4">
            <a:extLst>
              <a:ext uri="{FF2B5EF4-FFF2-40B4-BE49-F238E27FC236}">
                <a16:creationId xmlns:a16="http://schemas.microsoft.com/office/drawing/2014/main" id="{042F5946-A3C8-AC7D-4DB9-D03B6CA59CB5}"/>
              </a:ext>
            </a:extLst>
          </p:cNvPr>
          <p:cNvSpPr txBox="1"/>
          <p:nvPr/>
        </p:nvSpPr>
        <p:spPr>
          <a:xfrm>
            <a:off x="5911745" y="4921803"/>
            <a:ext cx="5067454" cy="1015663"/>
          </a:xfrm>
          <a:prstGeom prst="rect">
            <a:avLst/>
          </a:prstGeom>
          <a:noFill/>
        </p:spPr>
        <p:txBody>
          <a:bodyPr wrap="square">
            <a:spAutoFit/>
          </a:bodyPr>
          <a:lstStyle/>
          <a:p>
            <a:r>
              <a:rPr lang="vi-VN" sz="1200" b="1" dirty="0"/>
              <a:t>Nhận xét:</a:t>
            </a:r>
            <a:endParaRPr lang="vi-VN" sz="1200" dirty="0"/>
          </a:p>
          <a:p>
            <a:pPr>
              <a:buFont typeface="Arial" panose="020B0604020202020204" pitchFamily="34" charset="0"/>
              <a:buChar char="•"/>
            </a:pPr>
            <a:r>
              <a:rPr lang="vi-VN" sz="1200" dirty="0"/>
              <a:t>Khách hàng sử dụng phương thức thanh toán </a:t>
            </a:r>
            <a:r>
              <a:rPr lang="vi-VN" sz="1200" b="1" dirty="0" err="1"/>
              <a:t>Electronic</a:t>
            </a:r>
            <a:r>
              <a:rPr lang="vi-VN" sz="1200" b="1" dirty="0"/>
              <a:t> </a:t>
            </a:r>
            <a:r>
              <a:rPr lang="vi-VN" sz="1200" b="1" dirty="0" err="1"/>
              <a:t>Check</a:t>
            </a:r>
            <a:r>
              <a:rPr lang="vi-VN" sz="1200" dirty="0"/>
              <a:t> có tỷ lệ rời bỏ cao nhất, chiếm phần lớn trong nhóm </a:t>
            </a:r>
            <a:r>
              <a:rPr lang="vi-VN" sz="1200" dirty="0" err="1"/>
              <a:t>churn</a:t>
            </a:r>
            <a:r>
              <a:rPr lang="vi-VN" sz="1200" dirty="0"/>
              <a:t>. Điều này có thể xuất phát từ việc phương thức này không tự động và có thể gây bất tiện cho khách hàng.</a:t>
            </a:r>
          </a:p>
        </p:txBody>
      </p:sp>
      <p:sp>
        <p:nvSpPr>
          <p:cNvPr id="7" name="TextBox 6">
            <a:extLst>
              <a:ext uri="{FF2B5EF4-FFF2-40B4-BE49-F238E27FC236}">
                <a16:creationId xmlns:a16="http://schemas.microsoft.com/office/drawing/2014/main" id="{AC8892E7-8E82-F5E5-A57A-04C3ACF7E6EF}"/>
              </a:ext>
            </a:extLst>
          </p:cNvPr>
          <p:cNvSpPr txBox="1"/>
          <p:nvPr/>
        </p:nvSpPr>
        <p:spPr>
          <a:xfrm>
            <a:off x="445071" y="4851040"/>
            <a:ext cx="5329893" cy="1200329"/>
          </a:xfrm>
          <a:prstGeom prst="rect">
            <a:avLst/>
          </a:prstGeom>
          <a:noFill/>
        </p:spPr>
        <p:txBody>
          <a:bodyPr wrap="square">
            <a:spAutoFit/>
          </a:bodyPr>
          <a:lstStyle/>
          <a:p>
            <a:r>
              <a:rPr lang="vi-VN" sz="1200" b="1" dirty="0"/>
              <a:t>Nhận xét:</a:t>
            </a:r>
            <a:endParaRPr lang="vi-VN" sz="1200" dirty="0"/>
          </a:p>
          <a:p>
            <a:pPr>
              <a:buFont typeface="Arial" panose="020B0604020202020204" pitchFamily="34" charset="0"/>
              <a:buChar char="•"/>
            </a:pPr>
            <a:r>
              <a:rPr lang="vi-VN" sz="1200" dirty="0"/>
              <a:t>Phương thức </a:t>
            </a:r>
            <a:r>
              <a:rPr lang="vi-VN" sz="1200" b="1" dirty="0" err="1"/>
              <a:t>Electronic</a:t>
            </a:r>
            <a:r>
              <a:rPr lang="vi-VN" sz="1200" b="1" dirty="0"/>
              <a:t> </a:t>
            </a:r>
            <a:r>
              <a:rPr lang="vi-VN" sz="1200" b="1" dirty="0" err="1"/>
              <a:t>Check</a:t>
            </a:r>
            <a:r>
              <a:rPr lang="vi-VN" sz="1200" dirty="0"/>
              <a:t> được sử dụng phổ biến nhất, nhưng khách hàng sử dụng phương thức này lại có tỷ lệ </a:t>
            </a:r>
            <a:r>
              <a:rPr lang="vi-VN" sz="1200" dirty="0" err="1"/>
              <a:t>churn</a:t>
            </a:r>
            <a:r>
              <a:rPr lang="vi-VN" sz="1200" dirty="0"/>
              <a:t> cao (như đã thấy ở biểu đồ bên trái).</a:t>
            </a:r>
          </a:p>
          <a:p>
            <a:pPr>
              <a:buFont typeface="Arial" panose="020B0604020202020204" pitchFamily="34" charset="0"/>
              <a:buChar char="•"/>
            </a:pPr>
            <a:r>
              <a:rPr lang="vi-VN" sz="1200" dirty="0"/>
              <a:t>Các phương thức thanh toán tự động (</a:t>
            </a:r>
            <a:r>
              <a:rPr lang="vi-VN" sz="1200" dirty="0" err="1"/>
              <a:t>Bank</a:t>
            </a:r>
            <a:r>
              <a:rPr lang="vi-VN" sz="1200" dirty="0"/>
              <a:t> </a:t>
            </a:r>
            <a:r>
              <a:rPr lang="vi-VN" sz="1200" dirty="0" err="1"/>
              <a:t>Transfer</a:t>
            </a:r>
            <a:r>
              <a:rPr lang="vi-VN" sz="1200" dirty="0"/>
              <a:t> và </a:t>
            </a:r>
            <a:r>
              <a:rPr lang="vi-VN" sz="1200" dirty="0" err="1"/>
              <a:t>Credit</a:t>
            </a:r>
            <a:r>
              <a:rPr lang="vi-VN" sz="1200" dirty="0"/>
              <a:t> </a:t>
            </a:r>
            <a:r>
              <a:rPr lang="vi-VN" sz="1200" dirty="0" err="1"/>
              <a:t>Card</a:t>
            </a:r>
            <a:r>
              <a:rPr lang="vi-VN" sz="1200" dirty="0"/>
              <a:t>) có vẻ giúp khách hàng duy trì dịch vụ tốt hơn, với tỷ lệ </a:t>
            </a:r>
            <a:r>
              <a:rPr lang="vi-VN" sz="1200" dirty="0" err="1"/>
              <a:t>churn</a:t>
            </a:r>
            <a:r>
              <a:rPr lang="vi-VN" sz="1200" dirty="0"/>
              <a:t> thấp hơn.</a:t>
            </a:r>
          </a:p>
        </p:txBody>
      </p:sp>
      <p:sp>
        <p:nvSpPr>
          <p:cNvPr id="9" name="Title 1">
            <a:extLst>
              <a:ext uri="{FF2B5EF4-FFF2-40B4-BE49-F238E27FC236}">
                <a16:creationId xmlns:a16="http://schemas.microsoft.com/office/drawing/2014/main" id="{E6F31C77-F82F-C8B7-3028-B6A711D1B810}"/>
              </a:ext>
            </a:extLst>
          </p:cNvPr>
          <p:cNvSpPr txBox="1">
            <a:spLocks/>
          </p:cNvSpPr>
          <p:nvPr/>
        </p:nvSpPr>
        <p:spPr>
          <a:xfrm>
            <a:off x="5389232" y="402985"/>
            <a:ext cx="6768605" cy="1480199"/>
          </a:xfrm>
          <a:prstGeom prst="rect">
            <a:avLst/>
          </a:prstGeom>
          <a:effectLst/>
        </p:spPr>
        <p:txBody>
          <a:bodyPr vert="horz" lIns="91440" tIns="45720" rIns="91440" bIns="45720" rtlCol="0" anchor="t">
            <a:normAutofit/>
          </a:bodyPr>
          <a:lstStyle>
            <a:lvl1pPr algn="l" defTabSz="914446" rtl="0" eaLnBrk="1" latinLnBrk="0" hangingPunct="1">
              <a:lnSpc>
                <a:spcPct val="90000"/>
              </a:lnSpc>
              <a:spcBef>
                <a:spcPct val="0"/>
              </a:spcBef>
              <a:buNone/>
              <a:defRPr sz="4400" kern="1200">
                <a:solidFill>
                  <a:schemeClr val="tx1"/>
                </a:solidFill>
                <a:latin typeface="+mj-lt"/>
                <a:ea typeface="+mj-ea"/>
                <a:cs typeface="+mj-cs"/>
              </a:defRPr>
            </a:lvl1pPr>
          </a:lstStyle>
          <a:p>
            <a:pPr defTabSz="914400">
              <a:spcAft>
                <a:spcPts val="600"/>
              </a:spcAft>
            </a:pPr>
            <a:r>
              <a:rPr lang="vi-VN" sz="4100" dirty="0"/>
              <a:t>Cách thức thanh toán</a:t>
            </a:r>
            <a:endParaRPr lang="en-US" sz="4100" dirty="0"/>
          </a:p>
        </p:txBody>
      </p:sp>
    </p:spTree>
    <p:extLst>
      <p:ext uri="{BB962C8B-B14F-4D97-AF65-F5344CB8AC3E}">
        <p14:creationId xmlns:p14="http://schemas.microsoft.com/office/powerpoint/2010/main" val="305923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07C2BD-07BC-EF04-3A6D-0FF8EC9588B9}"/>
              </a:ext>
            </a:extLst>
          </p:cNvPr>
          <p:cNvSpPr>
            <a:spLocks noGrp="1"/>
          </p:cNvSpPr>
          <p:nvPr>
            <p:ph type="ctrTitle"/>
          </p:nvPr>
        </p:nvSpPr>
        <p:spPr>
          <a:xfrm>
            <a:off x="275007" y="200025"/>
            <a:ext cx="3317279" cy="564508"/>
          </a:xfrm>
        </p:spPr>
        <p:txBody>
          <a:bodyPr/>
          <a:lstStyle/>
          <a:p>
            <a:r>
              <a:rPr lang="vi-VN" sz="4400" dirty="0"/>
              <a:t>TỔNG KẾT</a:t>
            </a:r>
            <a:endParaRPr lang="en-US" sz="4400" dirty="0"/>
          </a:p>
        </p:txBody>
      </p:sp>
      <p:sp>
        <p:nvSpPr>
          <p:cNvPr id="2" name="Slide Number Placeholder 1">
            <a:extLst>
              <a:ext uri="{FF2B5EF4-FFF2-40B4-BE49-F238E27FC236}">
                <a16:creationId xmlns:a16="http://schemas.microsoft.com/office/drawing/2014/main" id="{F8114CAD-0B6B-550F-6B72-4999E417853B}"/>
              </a:ext>
            </a:extLst>
          </p:cNvPr>
          <p:cNvSpPr>
            <a:spLocks noGrp="1"/>
          </p:cNvSpPr>
          <p:nvPr>
            <p:ph type="sldNum" sz="quarter" idx="4294967295"/>
          </p:nvPr>
        </p:nvSpPr>
        <p:spPr>
          <a:xfrm>
            <a:off x="0" y="0"/>
            <a:ext cx="1066800" cy="400050"/>
          </a:xfrm>
        </p:spPr>
        <p:txBody>
          <a:bodyPr/>
          <a:lstStyle/>
          <a:p>
            <a:pPr algn="l"/>
            <a:fld id="{F7021451-1387-4CA6-816F-3879F97B5CBC}" type="slidenum">
              <a:rPr lang="en-US" b="0" smtClean="0"/>
              <a:t>15</a:t>
            </a:fld>
            <a:endParaRPr lang="en-US"/>
          </a:p>
        </p:txBody>
      </p:sp>
      <p:sp>
        <p:nvSpPr>
          <p:cNvPr id="26" name="Rectangle 22">
            <a:extLst>
              <a:ext uri="{FF2B5EF4-FFF2-40B4-BE49-F238E27FC236}">
                <a16:creationId xmlns:a16="http://schemas.microsoft.com/office/drawing/2014/main" id="{9810ACB6-038F-AC6E-1103-9C2F182BD457}"/>
              </a:ext>
            </a:extLst>
          </p:cNvPr>
          <p:cNvSpPr>
            <a:spLocks noChangeArrowheads="1"/>
          </p:cNvSpPr>
          <p:nvPr/>
        </p:nvSpPr>
        <p:spPr bwMode="auto">
          <a:xfrm>
            <a:off x="612000" y="136823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Xu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hướng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khách</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của</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công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ty</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Đặc</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điểm</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nhân</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khẩu</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học</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Công ty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chủ</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yếu</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thu</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hút</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khách</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trẻ</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hoặc</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trung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niên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chưa</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cao</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tuổi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không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người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phụ</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thuộc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Sự</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phân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bố</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cân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bằng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giữa</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khách</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nam</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và</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nữ</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cũng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như</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giữa</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đối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tác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và</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không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đối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tác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Điều</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này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cho</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thấy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dịch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vụ</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của</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công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ty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hấp</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dẫn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cá</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nhân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độc</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lập</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không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bị</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ràng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buộc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bởi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trách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nhiệm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gia</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đình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hoặc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không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quá</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phụ</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thuộc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vào</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độ</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tuổi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4">
            <a:extLst>
              <a:ext uri="{FF2B5EF4-FFF2-40B4-BE49-F238E27FC236}">
                <a16:creationId xmlns:a16="http://schemas.microsoft.com/office/drawing/2014/main" id="{8C45F4A5-3925-B13E-9FB9-393E9F949AA8}"/>
              </a:ext>
            </a:extLst>
          </p:cNvPr>
          <p:cNvSpPr>
            <a:spLocks noChangeArrowheads="1"/>
          </p:cNvSpPr>
          <p:nvPr/>
        </p:nvSpPr>
        <p:spPr bwMode="auto">
          <a:xfrm>
            <a:off x="533400" y="28608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Dịch</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vụ</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của</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công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ty</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Loại</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hợp</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đồng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Phần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lớn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sử</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dụng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hợp</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đồng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tháng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(Monthly)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đồng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đây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cũng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là</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nhóm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tỷ</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lệ</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bỏ</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cao</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nhất</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hợp</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đồng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dài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như</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1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năm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hoặc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2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năm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thường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tỷ</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lệ</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bỏ</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thấp</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phản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ánh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mức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độ</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cam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kết</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và</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sự</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lòng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cao</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từ</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nhóm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này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Dịch</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vụ</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Internet:</a:t>
            </a:r>
            <a:endParaRPr kumimoji="0" lang="en-US" altLang="en-US" sz="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Internet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là</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dịch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vụ</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cốt</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lõi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với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gói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phụ</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trợ</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phổ</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biến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gồm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AutoNum type="arabicPeriod"/>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Online Backup:</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Hỗ</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trợ</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lưu</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trữ</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dữ</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liệu</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AutoNum type="arabicPeriod"/>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Online Security: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Bảo</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mật</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trực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tuyến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AutoNum type="arabicPeriod"/>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Device Protection: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Bảo</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vệ</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thiết</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bị</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AutoNum type="arabicPeriod"/>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Streaming Movies:</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Xem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phim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trực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tuyến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AutoNum type="arabicPeriod"/>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Streaming TV:</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Xem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truyền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hình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trực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tuyến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Tuy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nhiên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dịch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vụ</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phụ</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trợ</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này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đóng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vai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trò</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quan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trọng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trong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việc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giảm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tỷ</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lệ</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bỏ</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Nhóm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sử</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dụng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dịch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vụ</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này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tỷ</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lệ</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bỏ</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thấp</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hẳn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5">
            <a:extLst>
              <a:ext uri="{FF2B5EF4-FFF2-40B4-BE49-F238E27FC236}">
                <a16:creationId xmlns:a16="http://schemas.microsoft.com/office/drawing/2014/main" id="{A4817E94-34C3-4D90-7091-255527DED94E}"/>
              </a:ext>
            </a:extLst>
          </p:cNvPr>
          <p:cNvSpPr>
            <a:spLocks noChangeArrowheads="1"/>
          </p:cNvSpPr>
          <p:nvPr/>
        </p:nvSpPr>
        <p:spPr bwMode="auto">
          <a:xfrm>
            <a:off x="0" y="922338"/>
            <a:ext cx="12192000" cy="7937"/>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6">
            <a:extLst>
              <a:ext uri="{FF2B5EF4-FFF2-40B4-BE49-F238E27FC236}">
                <a16:creationId xmlns:a16="http://schemas.microsoft.com/office/drawing/2014/main" id="{641C002F-2430-6CFF-474C-ABD96A4E3542}"/>
              </a:ext>
            </a:extLst>
          </p:cNvPr>
          <p:cNvSpPr>
            <a:spLocks noChangeArrowheads="1"/>
          </p:cNvSpPr>
          <p:nvPr/>
        </p:nvSpPr>
        <p:spPr bwMode="auto">
          <a:xfrm>
            <a:off x="454201" y="3965892"/>
            <a:ext cx="9971399"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Chi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phí</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và</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thanh</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toán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Chi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phí</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dịch</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vụ</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Chi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phí</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tháng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(Monthly Charges):</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Nằm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trong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khoảng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từ</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khoảng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$20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đến</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hơn</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$100</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Chi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phí</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cao</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thường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dẫn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đến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tỷ</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lệ</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bỏ</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cao</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đặc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biệt</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là</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nhóm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chi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phí</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trên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$70/</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tháng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Tổng</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chi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phí</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(Total Charges):</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Giao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động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lớn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do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gian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sử</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dụng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dịch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vụ</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nhau</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thường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tăng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dần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với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độ</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trung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thành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của</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Hình</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thức</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thanh</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toán</a:t>
            </a: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tab pos="741363" algn="l"/>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Công ty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cung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cấp</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nhiều</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hình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thức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thanh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toán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linh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hoạt</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bao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gồm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Thanh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toán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tự</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động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qua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thẻ</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tín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dụng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hoặc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tài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khoản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ngân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Thanh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toán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qua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séc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hoặc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hình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thức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thủ</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công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Khách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hàng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sử</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dụng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hình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thức</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thanh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toán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tự</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động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thường</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tỷ</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lệ</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rời</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bỏ</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thấp</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nhờ</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tính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thuận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tiện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và</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giảm</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nguy</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cơ</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quên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thanh</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toán</a:t>
            </a:r>
            <a:r>
              <a:rPr kumimoji="0" lang="en-US" altLang="en-US" sz="11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7909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9648-2B3F-1AD6-B6A6-305C2CEBE810}"/>
              </a:ext>
            </a:extLst>
          </p:cNvPr>
          <p:cNvSpPr>
            <a:spLocks noGrp="1"/>
          </p:cNvSpPr>
          <p:nvPr>
            <p:ph type="title"/>
          </p:nvPr>
        </p:nvSpPr>
        <p:spPr>
          <a:xfrm>
            <a:off x="7358400" y="1517760"/>
            <a:ext cx="3807687" cy="1633247"/>
          </a:xfrm>
        </p:spPr>
        <p:txBody>
          <a:bodyPr/>
          <a:lstStyle/>
          <a:p>
            <a:r>
              <a:rPr lang="en-US" sz="1600" dirty="0"/>
              <a:t>NGUYÊN NHÂN CHURN</a:t>
            </a:r>
            <a:br>
              <a:rPr lang="vi-VN" sz="1600" dirty="0"/>
            </a:br>
            <a:r>
              <a:rPr lang="vi-VN" sz="1600" dirty="0"/>
              <a:t>VÀ</a:t>
            </a:r>
            <a:br>
              <a:rPr lang="vi-VN" sz="1600" dirty="0"/>
            </a:br>
            <a:r>
              <a:rPr lang="vi-VN" sz="1600" dirty="0"/>
              <a:t>ĐƯA RA KHUYẾN NGHỊ</a:t>
            </a:r>
            <a:endParaRPr lang="en-US" sz="1600" dirty="0"/>
          </a:p>
        </p:txBody>
      </p:sp>
      <p:sp>
        <p:nvSpPr>
          <p:cNvPr id="3" name="Footer Placeholder 2">
            <a:extLst>
              <a:ext uri="{FF2B5EF4-FFF2-40B4-BE49-F238E27FC236}">
                <a16:creationId xmlns:a16="http://schemas.microsoft.com/office/drawing/2014/main" id="{97BEB3C5-11EB-65F0-9BF8-FB25BB9ED576}"/>
              </a:ext>
            </a:extLst>
          </p:cNvPr>
          <p:cNvSpPr>
            <a:spLocks noGrp="1"/>
          </p:cNvSpPr>
          <p:nvPr>
            <p:ph type="ftr" sz="quarter" idx="10"/>
          </p:nvPr>
        </p:nvSpPr>
        <p:spPr/>
        <p:txBody>
          <a:bodyPr/>
          <a:lstStyle/>
          <a:p>
            <a:r>
              <a:rPr lang="en-ID"/>
              <a:t>MAVEN CHURN TELECOM</a:t>
            </a:r>
            <a:endParaRPr lang="en-ID" dirty="0"/>
          </a:p>
        </p:txBody>
      </p:sp>
      <p:sp>
        <p:nvSpPr>
          <p:cNvPr id="4" name="Slide Number Placeholder 3">
            <a:extLst>
              <a:ext uri="{FF2B5EF4-FFF2-40B4-BE49-F238E27FC236}">
                <a16:creationId xmlns:a16="http://schemas.microsoft.com/office/drawing/2014/main" id="{8F9D4BAD-5C62-97B7-00A9-44168A18547A}"/>
              </a:ext>
            </a:extLst>
          </p:cNvPr>
          <p:cNvSpPr>
            <a:spLocks noGrp="1"/>
          </p:cNvSpPr>
          <p:nvPr>
            <p:ph type="sldNum" sz="quarter" idx="11"/>
          </p:nvPr>
        </p:nvSpPr>
        <p:spPr/>
        <p:txBody>
          <a:bodyPr/>
          <a:lstStyle/>
          <a:p>
            <a:fld id="{CF6F24BE-8BEB-403A-BDCC-38E201D0662D}" type="slidenum">
              <a:rPr lang="en-ID" smtClean="0"/>
              <a:pPr/>
              <a:t>16</a:t>
            </a:fld>
            <a:endParaRPr lang="en-ID"/>
          </a:p>
        </p:txBody>
      </p:sp>
      <p:pic>
        <p:nvPicPr>
          <p:cNvPr id="11" name="Picture Placeholder 10">
            <a:extLst>
              <a:ext uri="{FF2B5EF4-FFF2-40B4-BE49-F238E27FC236}">
                <a16:creationId xmlns:a16="http://schemas.microsoft.com/office/drawing/2014/main" id="{21091C94-9DED-B095-49C6-6E34173B5551}"/>
              </a:ext>
            </a:extLst>
          </p:cNvPr>
          <p:cNvPicPr>
            <a:picLocks noGrp="1" noChangeAspect="1"/>
          </p:cNvPicPr>
          <p:nvPr>
            <p:ph type="pic" sz="quarter" idx="12"/>
          </p:nvPr>
        </p:nvPicPr>
        <p:blipFill>
          <a:blip r:embed="rId2"/>
          <a:srcRect l="16667" r="16667"/>
          <a:stretch>
            <a:fillRect/>
          </a:stretch>
        </p:blipFill>
        <p:spPr/>
      </p:pic>
      <p:pic>
        <p:nvPicPr>
          <p:cNvPr id="12" name="Picture Placeholder 11">
            <a:extLst>
              <a:ext uri="{FF2B5EF4-FFF2-40B4-BE49-F238E27FC236}">
                <a16:creationId xmlns:a16="http://schemas.microsoft.com/office/drawing/2014/main" id="{4BC10DCD-B736-EA05-00A2-D9B567518320}"/>
              </a:ext>
            </a:extLst>
          </p:cNvPr>
          <p:cNvPicPr>
            <a:picLocks noGrp="1" noChangeAspect="1"/>
          </p:cNvPicPr>
          <p:nvPr>
            <p:ph type="pic" sz="quarter" idx="14"/>
          </p:nvPr>
        </p:nvPicPr>
        <p:blipFill>
          <a:blip r:embed="rId3"/>
          <a:srcRect l="12454" r="12454"/>
          <a:stretch>
            <a:fillRect/>
          </a:stretch>
        </p:blipFill>
        <p:spPr/>
      </p:pic>
      <p:sp>
        <p:nvSpPr>
          <p:cNvPr id="7" name="Text Placeholder 6">
            <a:extLst>
              <a:ext uri="{FF2B5EF4-FFF2-40B4-BE49-F238E27FC236}">
                <a16:creationId xmlns:a16="http://schemas.microsoft.com/office/drawing/2014/main" id="{86C90FA4-118A-DEDF-CBC2-6C88253EB125}"/>
              </a:ext>
            </a:extLst>
          </p:cNvPr>
          <p:cNvSpPr>
            <a:spLocks noGrp="1"/>
          </p:cNvSpPr>
          <p:nvPr>
            <p:ph type="body" sz="quarter" idx="15"/>
          </p:nvPr>
        </p:nvSpPr>
        <p:spPr/>
        <p:txBody>
          <a:bodyPr/>
          <a:lstStyle/>
          <a:p>
            <a:r>
              <a:rPr lang="vi-VN" dirty="0"/>
              <a:t>Những phân khúc khách hàng nào có tỷ lệ hủy cao? Và những phân khúc này sẽ có những đặc điểm gì để cho công ty có thể tập trung vào thay đổi. </a:t>
            </a:r>
            <a:endParaRPr lang="en-US" dirty="0"/>
          </a:p>
        </p:txBody>
      </p:sp>
      <p:sp>
        <p:nvSpPr>
          <p:cNvPr id="8" name="Text Placeholder 7">
            <a:extLst>
              <a:ext uri="{FF2B5EF4-FFF2-40B4-BE49-F238E27FC236}">
                <a16:creationId xmlns:a16="http://schemas.microsoft.com/office/drawing/2014/main" id="{D04016A4-CDE2-63C3-40EE-43EAB0D2B4B6}"/>
              </a:ext>
            </a:extLst>
          </p:cNvPr>
          <p:cNvSpPr>
            <a:spLocks noGrp="1"/>
          </p:cNvSpPr>
          <p:nvPr>
            <p:ph type="body" sz="quarter" idx="16"/>
          </p:nvPr>
        </p:nvSpPr>
        <p:spPr/>
        <p:txBody>
          <a:bodyPr/>
          <a:lstStyle/>
          <a:p>
            <a:r>
              <a:rPr lang="vi-VN" dirty="0"/>
              <a:t>Phân tích những yếu tố trong chất lượng dịch vụ của công ty, các chi phí cạnh tranh của công ty ảnh hưởng như thế nào đến tỷ lệ rời bỏ của khách hàng? </a:t>
            </a:r>
            <a:endParaRPr lang="en-US" dirty="0"/>
          </a:p>
        </p:txBody>
      </p:sp>
      <p:sp>
        <p:nvSpPr>
          <p:cNvPr id="9" name="Text Placeholder 8">
            <a:extLst>
              <a:ext uri="{FF2B5EF4-FFF2-40B4-BE49-F238E27FC236}">
                <a16:creationId xmlns:a16="http://schemas.microsoft.com/office/drawing/2014/main" id="{D9D045BE-755C-857E-41C8-216076708B17}"/>
              </a:ext>
            </a:extLst>
          </p:cNvPr>
          <p:cNvSpPr>
            <a:spLocks noGrp="1"/>
          </p:cNvSpPr>
          <p:nvPr>
            <p:ph type="body" sz="quarter" idx="17"/>
          </p:nvPr>
        </p:nvSpPr>
        <p:spPr/>
        <p:txBody>
          <a:bodyPr/>
          <a:lstStyle/>
          <a:p>
            <a:r>
              <a:rPr lang="vi-VN" dirty="0"/>
              <a:t>VẤN ĐỀ DỊCH VỤ KHÁCH HÀNG</a:t>
            </a:r>
            <a:endParaRPr lang="en-US" dirty="0"/>
          </a:p>
        </p:txBody>
      </p:sp>
      <p:sp>
        <p:nvSpPr>
          <p:cNvPr id="10" name="Text Placeholder 9">
            <a:extLst>
              <a:ext uri="{FF2B5EF4-FFF2-40B4-BE49-F238E27FC236}">
                <a16:creationId xmlns:a16="http://schemas.microsoft.com/office/drawing/2014/main" id="{CCA10C95-449F-0932-7368-7B66A9B6F702}"/>
              </a:ext>
            </a:extLst>
          </p:cNvPr>
          <p:cNvSpPr>
            <a:spLocks noGrp="1"/>
          </p:cNvSpPr>
          <p:nvPr>
            <p:ph type="body" sz="quarter" idx="18"/>
          </p:nvPr>
        </p:nvSpPr>
        <p:spPr/>
        <p:txBody>
          <a:bodyPr/>
          <a:lstStyle/>
          <a:p>
            <a:r>
              <a:rPr lang="vi-VN" dirty="0"/>
              <a:t>MÔ HÌNH DỊCH VỤ CỦA CÔNG TY</a:t>
            </a:r>
            <a:endParaRPr lang="en-US" dirty="0"/>
          </a:p>
        </p:txBody>
      </p:sp>
      <p:sp>
        <p:nvSpPr>
          <p:cNvPr id="5" name="Title 1">
            <a:extLst>
              <a:ext uri="{FF2B5EF4-FFF2-40B4-BE49-F238E27FC236}">
                <a16:creationId xmlns:a16="http://schemas.microsoft.com/office/drawing/2014/main" id="{CBD4F160-1FF7-BF78-B421-87809CDF8030}"/>
              </a:ext>
            </a:extLst>
          </p:cNvPr>
          <p:cNvSpPr txBox="1">
            <a:spLocks/>
          </p:cNvSpPr>
          <p:nvPr/>
        </p:nvSpPr>
        <p:spPr>
          <a:xfrm>
            <a:off x="2402114" y="607527"/>
            <a:ext cx="8763973" cy="1633247"/>
          </a:xfrm>
          <a:prstGeom prst="rect">
            <a:avLst/>
          </a:prstGeom>
        </p:spPr>
        <p:txBody>
          <a:bodyPr vert="horz" lIns="91440" tIns="45720" rIns="91440" bIns="45720" rtlCol="0" anchor="t">
            <a:noAutofit/>
          </a:bodyPr>
          <a:lstStyle>
            <a:lvl1pPr algn="r" defTabSz="914446"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t>PHÂN TÍCH</a:t>
            </a:r>
            <a:endParaRPr lang="en-US" dirty="0"/>
          </a:p>
        </p:txBody>
      </p:sp>
    </p:spTree>
    <p:extLst>
      <p:ext uri="{BB962C8B-B14F-4D97-AF65-F5344CB8AC3E}">
        <p14:creationId xmlns:p14="http://schemas.microsoft.com/office/powerpoint/2010/main" val="2038921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14A2BC-49B4-58AA-A344-74E2A0AB8E4B}"/>
              </a:ext>
            </a:extLst>
          </p:cNvPr>
          <p:cNvSpPr>
            <a:spLocks noGrp="1"/>
          </p:cNvSpPr>
          <p:nvPr>
            <p:ph type="ctrTitle"/>
          </p:nvPr>
        </p:nvSpPr>
        <p:spPr>
          <a:xfrm>
            <a:off x="429768" y="411480"/>
            <a:ext cx="11201400" cy="1106424"/>
          </a:xfrm>
        </p:spPr>
        <p:txBody>
          <a:bodyPr vert="horz" lIns="91440" tIns="45720" rIns="91440" bIns="45720" rtlCol="0" anchor="ctr">
            <a:normAutofit/>
          </a:bodyPr>
          <a:lstStyle/>
          <a:p>
            <a:pPr defTabSz="914400"/>
            <a:r>
              <a:rPr lang="en-US" sz="3600" kern="1200" dirty="0" err="1">
                <a:solidFill>
                  <a:schemeClr val="tx1"/>
                </a:solidFill>
                <a:latin typeface="+mj-lt"/>
                <a:ea typeface="+mj-ea"/>
                <a:cs typeface="+mj-cs"/>
              </a:rPr>
              <a:t>Phân</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khúc</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theo</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độ</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tuổi</a:t>
            </a:r>
            <a:endParaRPr lang="en-US" sz="3600" kern="1200" dirty="0">
              <a:solidFill>
                <a:schemeClr val="tx1"/>
              </a:solidFill>
              <a:latin typeface="+mj-lt"/>
              <a:ea typeface="+mj-ea"/>
              <a:cs typeface="+mj-cs"/>
            </a:endParaRPr>
          </a:p>
        </p:txBody>
      </p:sp>
      <p:sp>
        <p:nvSpPr>
          <p:cNvPr id="43" name="Rectangle 4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60419ADA-BC7F-C6CA-8532-62ACFB7E01CC}"/>
              </a:ext>
            </a:extLst>
          </p:cNvPr>
          <p:cNvSpPr>
            <a:spLocks noGrp="1"/>
          </p:cNvSpPr>
          <p:nvPr>
            <p:ph type="sldNum" sz="quarter" idx="4294967295"/>
          </p:nvPr>
        </p:nvSpPr>
        <p:spPr>
          <a:xfrm>
            <a:off x="9448800" y="6356350"/>
            <a:ext cx="2743200" cy="365125"/>
          </a:xfrm>
        </p:spPr>
        <p:txBody>
          <a:bodyPr vert="horz" lIns="91440" tIns="45720" rIns="91440" bIns="45720" rtlCol="0" anchor="ctr">
            <a:normAutofit/>
          </a:bodyPr>
          <a:lstStyle/>
          <a:p>
            <a:pPr algn="r">
              <a:spcAft>
                <a:spcPts val="600"/>
              </a:spcAft>
            </a:pPr>
            <a:fld id="{CF6F24BE-8BEB-403A-BDCC-38E201D0662D}" type="slidenum">
              <a:rPr lang="en-US" sz="1200">
                <a:solidFill>
                  <a:schemeClr val="tx1">
                    <a:lumMod val="50000"/>
                    <a:lumOff val="50000"/>
                  </a:schemeClr>
                </a:solidFill>
              </a:rPr>
              <a:pPr algn="r">
                <a:spcAft>
                  <a:spcPts val="600"/>
                </a:spcAft>
              </a:pPr>
              <a:t>17</a:t>
            </a:fld>
            <a:endParaRPr lang="en-US" sz="1200">
              <a:solidFill>
                <a:schemeClr val="tx1">
                  <a:lumMod val="50000"/>
                  <a:lumOff val="50000"/>
                </a:schemeClr>
              </a:solidFill>
            </a:endParaRPr>
          </a:p>
        </p:txBody>
      </p:sp>
      <p:pic>
        <p:nvPicPr>
          <p:cNvPr id="14" name="Picture 13">
            <a:extLst>
              <a:ext uri="{FF2B5EF4-FFF2-40B4-BE49-F238E27FC236}">
                <a16:creationId xmlns:a16="http://schemas.microsoft.com/office/drawing/2014/main" id="{F0AEA1DB-0D63-943E-93FA-7FED50A20ED8}"/>
              </a:ext>
            </a:extLst>
          </p:cNvPr>
          <p:cNvPicPr>
            <a:picLocks noChangeAspect="1"/>
          </p:cNvPicPr>
          <p:nvPr/>
        </p:nvPicPr>
        <p:blipFill>
          <a:blip r:embed="rId2"/>
          <a:stretch>
            <a:fillRect/>
          </a:stretch>
        </p:blipFill>
        <p:spPr>
          <a:xfrm>
            <a:off x="220967" y="1269210"/>
            <a:ext cx="6702552" cy="2731290"/>
          </a:xfrm>
          <a:prstGeom prst="rect">
            <a:avLst/>
          </a:prstGeom>
        </p:spPr>
      </p:pic>
      <p:sp useBgFill="1">
        <p:nvSpPr>
          <p:cNvPr id="45" name="Rectangle 4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
            <a:extLst>
              <a:ext uri="{FF2B5EF4-FFF2-40B4-BE49-F238E27FC236}">
                <a16:creationId xmlns:a16="http://schemas.microsoft.com/office/drawing/2014/main" id="{1B3E82F9-E173-B9AB-A27D-2360D52E83C0}"/>
              </a:ext>
            </a:extLst>
          </p:cNvPr>
          <p:cNvSpPr>
            <a:spLocks noGrp="1" noChangeArrowheads="1"/>
          </p:cNvSpPr>
          <p:nvPr>
            <p:ph type="body" sz="quarter" idx="12"/>
          </p:nvPr>
        </p:nvSpPr>
        <p:spPr bwMode="auto">
          <a:xfrm>
            <a:off x="7696801" y="1721921"/>
            <a:ext cx="3852000" cy="449790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defTabSz="914400" fontAlgn="base">
              <a:lnSpc>
                <a:spcPct val="90000"/>
              </a:lnSpc>
              <a:spcBef>
                <a:spcPct val="0"/>
              </a:spcBef>
              <a:spcAft>
                <a:spcPts val="600"/>
              </a:spcAft>
              <a:buClrTx/>
              <a:buSzTx/>
              <a:tabLst/>
            </a:pPr>
            <a:r>
              <a:rPr kumimoji="0" lang="vi-VN" altLang="en-US" sz="1300" b="1" i="0" u="none" strike="noStrike" cap="none" normalizeH="0" baseline="0" dirty="0">
                <a:ln>
                  <a:noFill/>
                </a:ln>
                <a:solidFill>
                  <a:schemeClr val="tx1"/>
                </a:solidFill>
                <a:effectLst/>
              </a:rPr>
              <a:t>H</a:t>
            </a:r>
            <a:r>
              <a:rPr kumimoji="0" lang="en-US" altLang="en-US" sz="1300" b="1" i="0" u="none" strike="noStrike" cap="none" normalizeH="0" baseline="0" dirty="0" err="1">
                <a:ln>
                  <a:noFill/>
                </a:ln>
                <a:solidFill>
                  <a:schemeClr val="tx1"/>
                </a:solidFill>
                <a:effectLst/>
              </a:rPr>
              <a:t>ành</a:t>
            </a:r>
            <a:r>
              <a:rPr kumimoji="0" lang="en-US" altLang="en-US" sz="1300" b="1" i="0" u="none" strike="noStrike" cap="none" normalizeH="0" baseline="0" dirty="0">
                <a:ln>
                  <a:noFill/>
                </a:ln>
                <a:solidFill>
                  <a:schemeClr val="tx1"/>
                </a:solidFill>
                <a:effectLst/>
              </a:rPr>
              <a:t> </a:t>
            </a:r>
            <a:r>
              <a:rPr kumimoji="0" lang="en-US" altLang="en-US" sz="1300" b="1" i="0" u="none" strike="noStrike" cap="none" normalizeH="0" baseline="0" dirty="0" err="1">
                <a:ln>
                  <a:noFill/>
                </a:ln>
                <a:solidFill>
                  <a:schemeClr val="tx1"/>
                </a:solidFill>
                <a:effectLst/>
              </a:rPr>
              <a:t>động</a:t>
            </a:r>
            <a:r>
              <a:rPr kumimoji="0" lang="en-US" altLang="en-US" sz="1300" b="1" i="0" u="none" strike="noStrike" cap="none" normalizeH="0" baseline="0" dirty="0">
                <a:ln>
                  <a:noFill/>
                </a:ln>
                <a:solidFill>
                  <a:schemeClr val="tx1"/>
                </a:solidFill>
                <a:effectLst/>
              </a:rPr>
              <a:t> </a:t>
            </a:r>
            <a:r>
              <a:rPr kumimoji="0" lang="en-US" altLang="en-US" sz="1300" b="1" i="0" u="none" strike="noStrike" cap="none" normalizeH="0" baseline="0" dirty="0" err="1">
                <a:ln>
                  <a:noFill/>
                </a:ln>
                <a:solidFill>
                  <a:schemeClr val="tx1"/>
                </a:solidFill>
                <a:effectLst/>
              </a:rPr>
              <a:t>khuyến</a:t>
            </a:r>
            <a:r>
              <a:rPr kumimoji="0" lang="en-US" altLang="en-US" sz="1300" b="1" i="0" u="none" strike="noStrike" cap="none" normalizeH="0" baseline="0" dirty="0">
                <a:ln>
                  <a:noFill/>
                </a:ln>
                <a:solidFill>
                  <a:schemeClr val="tx1"/>
                </a:solidFill>
                <a:effectLst/>
              </a:rPr>
              <a:t> </a:t>
            </a:r>
            <a:r>
              <a:rPr kumimoji="0" lang="en-US" altLang="en-US" sz="1300" b="1" i="0" u="none" strike="noStrike" cap="none" normalizeH="0" baseline="0" dirty="0" err="1">
                <a:ln>
                  <a:noFill/>
                </a:ln>
                <a:solidFill>
                  <a:schemeClr val="tx1"/>
                </a:solidFill>
                <a:effectLst/>
              </a:rPr>
              <a:t>nghị</a:t>
            </a:r>
            <a:r>
              <a:rPr kumimoji="0" lang="en-US" altLang="en-US" sz="1300" b="0" i="0" u="none" strike="noStrike" cap="none" normalizeH="0" baseline="0" dirty="0">
                <a:ln>
                  <a:noFill/>
                </a:ln>
                <a:solidFill>
                  <a:schemeClr val="tx1"/>
                </a:solidFill>
                <a:effectLst/>
              </a:rPr>
              <a:t>:</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err="1">
                <a:ln>
                  <a:noFill/>
                </a:ln>
                <a:solidFill>
                  <a:schemeClr val="tx1"/>
                </a:solidFill>
                <a:effectLst/>
              </a:rPr>
              <a:t>Tập</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trung</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vào</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việc</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nâng</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cao</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trải</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nghiệm</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và</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cung</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cấp</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ưu</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đãi</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cho</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khách</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hàng</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mới</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để</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giữ</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chân</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họ</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trong</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giai</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đoạn</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đầu</a:t>
            </a:r>
            <a:r>
              <a:rPr kumimoji="0" lang="en-US" altLang="en-US" sz="1300" b="0" i="0" u="none" strike="noStrike" cap="none" normalizeH="0" baseline="0" dirty="0">
                <a:ln>
                  <a:noFill/>
                </a:ln>
                <a:solidFill>
                  <a:schemeClr val="tx1"/>
                </a:solidFill>
                <a:effectLst/>
              </a:rPr>
              <a:t>.</a:t>
            </a:r>
          </a:p>
          <a:p>
            <a:pPr lvl="0" indent="-228600" defTabSz="9144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dirty="0" err="1">
                <a:ln>
                  <a:noFill/>
                </a:ln>
                <a:solidFill>
                  <a:schemeClr val="tx1"/>
                </a:solidFill>
                <a:effectLst/>
              </a:rPr>
              <a:t>khách</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hàng</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lâu</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năm</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để</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duy</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trì</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sự</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ổn</a:t>
            </a:r>
            <a:r>
              <a:rPr kumimoji="0" lang="en-US" altLang="en-US" sz="1300" b="0" i="0" u="none" strike="noStrike" cap="none" normalizeH="0" baseline="0" dirty="0">
                <a:ln>
                  <a:noFill/>
                </a:ln>
                <a:solidFill>
                  <a:schemeClr val="tx1"/>
                </a:solidFill>
                <a:effectLst/>
              </a:rPr>
              <a:t> </a:t>
            </a:r>
            <a:r>
              <a:rPr kumimoji="0" lang="en-US" altLang="en-US" sz="1300" b="0" i="0" u="none" strike="noStrike" cap="none" normalizeH="0" baseline="0" dirty="0" err="1">
                <a:ln>
                  <a:noFill/>
                </a:ln>
                <a:solidFill>
                  <a:schemeClr val="tx1"/>
                </a:solidFill>
                <a:effectLst/>
              </a:rPr>
              <a:t>định</a:t>
            </a:r>
            <a:r>
              <a:rPr lang="en-US" altLang="en-US" sz="1300" dirty="0">
                <a:solidFill>
                  <a:schemeClr val="tx1"/>
                </a:solidFill>
              </a:rPr>
              <a:t>. </a:t>
            </a:r>
            <a:r>
              <a:rPr lang="en-US" altLang="en-US" sz="1300" dirty="0" err="1">
                <a:solidFill>
                  <a:schemeClr val="tx1"/>
                </a:solidFill>
              </a:rPr>
              <a:t>Xây</a:t>
            </a:r>
            <a:r>
              <a:rPr lang="en-US" altLang="en-US" sz="1300" dirty="0">
                <a:solidFill>
                  <a:schemeClr val="tx1"/>
                </a:solidFill>
              </a:rPr>
              <a:t> </a:t>
            </a:r>
            <a:r>
              <a:rPr lang="en-US" altLang="en-US" sz="1300" dirty="0" err="1">
                <a:solidFill>
                  <a:schemeClr val="tx1"/>
                </a:solidFill>
              </a:rPr>
              <a:t>dựng</a:t>
            </a:r>
            <a:r>
              <a:rPr lang="en-US" altLang="en-US" sz="1300" dirty="0">
                <a:solidFill>
                  <a:schemeClr val="tx1"/>
                </a:solidFill>
              </a:rPr>
              <a:t> </a:t>
            </a:r>
            <a:r>
              <a:rPr lang="en-US" altLang="en-US" sz="1300" dirty="0" err="1">
                <a:solidFill>
                  <a:schemeClr val="tx1"/>
                </a:solidFill>
              </a:rPr>
              <a:t>các</a:t>
            </a:r>
            <a:r>
              <a:rPr lang="en-US" altLang="en-US" sz="1300" dirty="0">
                <a:solidFill>
                  <a:schemeClr val="tx1"/>
                </a:solidFill>
              </a:rPr>
              <a:t> </a:t>
            </a:r>
            <a:r>
              <a:rPr lang="en-US" altLang="en-US" sz="1300" dirty="0" err="1">
                <a:solidFill>
                  <a:schemeClr val="tx1"/>
                </a:solidFill>
              </a:rPr>
              <a:t>chiến</a:t>
            </a:r>
            <a:r>
              <a:rPr lang="en-US" altLang="en-US" sz="1300" dirty="0">
                <a:solidFill>
                  <a:schemeClr val="tx1"/>
                </a:solidFill>
              </a:rPr>
              <a:t> </a:t>
            </a:r>
            <a:r>
              <a:rPr lang="en-US" altLang="en-US" sz="1300" dirty="0" err="1">
                <a:solidFill>
                  <a:schemeClr val="tx1"/>
                </a:solidFill>
              </a:rPr>
              <a:t>lược</a:t>
            </a:r>
            <a:r>
              <a:rPr lang="en-US" altLang="en-US" sz="1300" dirty="0">
                <a:solidFill>
                  <a:schemeClr val="tx1"/>
                </a:solidFill>
              </a:rPr>
              <a:t> </a:t>
            </a:r>
            <a:r>
              <a:rPr lang="en-US" altLang="en-US" sz="1300" dirty="0" err="1">
                <a:solidFill>
                  <a:schemeClr val="tx1"/>
                </a:solidFill>
              </a:rPr>
              <a:t>duy</a:t>
            </a:r>
            <a:r>
              <a:rPr lang="en-US" altLang="en-US" sz="1300" dirty="0">
                <a:solidFill>
                  <a:schemeClr val="tx1"/>
                </a:solidFill>
              </a:rPr>
              <a:t> </a:t>
            </a:r>
            <a:r>
              <a:rPr lang="en-US" altLang="en-US" sz="1300" dirty="0" err="1">
                <a:solidFill>
                  <a:schemeClr val="tx1"/>
                </a:solidFill>
              </a:rPr>
              <a:t>trì</a:t>
            </a:r>
            <a:r>
              <a:rPr lang="en-US" altLang="en-US" sz="1300" dirty="0">
                <a:solidFill>
                  <a:schemeClr val="tx1"/>
                </a:solidFill>
              </a:rPr>
              <a:t> </a:t>
            </a:r>
            <a:r>
              <a:rPr lang="en-US" altLang="en-US" sz="1300" dirty="0" err="1">
                <a:solidFill>
                  <a:schemeClr val="tx1"/>
                </a:solidFill>
              </a:rPr>
              <a:t>lòng</a:t>
            </a:r>
            <a:r>
              <a:rPr lang="en-US" altLang="en-US" sz="1300" dirty="0">
                <a:solidFill>
                  <a:schemeClr val="tx1"/>
                </a:solidFill>
              </a:rPr>
              <a:t> </a:t>
            </a:r>
            <a:r>
              <a:rPr lang="en-US" altLang="en-US" sz="1300" dirty="0" err="1">
                <a:solidFill>
                  <a:schemeClr val="tx1"/>
                </a:solidFill>
              </a:rPr>
              <a:t>trung</a:t>
            </a:r>
            <a:r>
              <a:rPr lang="en-US" altLang="en-US" sz="1300" dirty="0">
                <a:solidFill>
                  <a:schemeClr val="tx1"/>
                </a:solidFill>
              </a:rPr>
              <a:t> </a:t>
            </a:r>
            <a:r>
              <a:rPr lang="en-US" altLang="en-US" sz="1300" dirty="0" err="1">
                <a:solidFill>
                  <a:schemeClr val="tx1"/>
                </a:solidFill>
              </a:rPr>
              <a:t>thành</a:t>
            </a:r>
            <a:r>
              <a:rPr lang="en-US" altLang="en-US" sz="1300" dirty="0">
                <a:solidFill>
                  <a:schemeClr val="tx1"/>
                </a:solidFill>
              </a:rPr>
              <a:t> </a:t>
            </a:r>
            <a:r>
              <a:rPr lang="en-US" altLang="en-US" sz="1300" dirty="0" err="1">
                <a:solidFill>
                  <a:schemeClr val="tx1"/>
                </a:solidFill>
              </a:rPr>
              <a:t>cho</a:t>
            </a:r>
            <a:r>
              <a:rPr lang="en-US" altLang="en-US" sz="1300" dirty="0">
                <a:solidFill>
                  <a:schemeClr val="tx1"/>
                </a:solidFill>
              </a:rPr>
              <a:t> </a:t>
            </a:r>
            <a:endParaRPr kumimoji="0" lang="vi-VN" altLang="en-US" sz="1300" b="0" i="0" u="none" strike="noStrike" cap="none" normalizeH="0" baseline="0" dirty="0">
              <a:ln>
                <a:noFill/>
              </a:ln>
              <a:solidFill>
                <a:schemeClr val="tx1"/>
              </a:solidFill>
              <a:effectLst/>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vi-VN" altLang="en-US" sz="1300" b="0" i="0" u="none" strike="noStrike" cap="none" normalizeH="0" baseline="0" dirty="0">
                <a:ln>
                  <a:noFill/>
                </a:ln>
                <a:solidFill>
                  <a:schemeClr val="tx1"/>
                </a:solidFill>
                <a:effectLst/>
              </a:rPr>
              <a:t>Đề xuất các gói ưu đãi hoặc giảm giá cho khách hàng sử dụng phương thức thanh toán tự động (</a:t>
            </a:r>
            <a:r>
              <a:rPr kumimoji="0" lang="vi-VN" altLang="en-US" sz="1300" b="0" i="0" u="none" strike="noStrike" cap="none" normalizeH="0" baseline="0" dirty="0" err="1">
                <a:ln>
                  <a:noFill/>
                </a:ln>
                <a:solidFill>
                  <a:schemeClr val="tx1"/>
                </a:solidFill>
                <a:effectLst/>
              </a:rPr>
              <a:t>Bank</a:t>
            </a:r>
            <a:r>
              <a:rPr kumimoji="0" lang="vi-VN" altLang="en-US" sz="1300" b="0" i="0" u="none" strike="noStrike" cap="none" normalizeH="0" baseline="0" dirty="0">
                <a:ln>
                  <a:noFill/>
                </a:ln>
                <a:solidFill>
                  <a:schemeClr val="tx1"/>
                </a:solidFill>
                <a:effectLst/>
              </a:rPr>
              <a:t> </a:t>
            </a:r>
            <a:r>
              <a:rPr kumimoji="0" lang="vi-VN" altLang="en-US" sz="1300" b="0" i="0" u="none" strike="noStrike" cap="none" normalizeH="0" baseline="0" dirty="0" err="1">
                <a:ln>
                  <a:noFill/>
                </a:ln>
                <a:solidFill>
                  <a:schemeClr val="tx1"/>
                </a:solidFill>
                <a:effectLst/>
              </a:rPr>
              <a:t>Transfer</a:t>
            </a:r>
            <a:r>
              <a:rPr kumimoji="0" lang="vi-VN" altLang="en-US" sz="1300" b="0" i="0" u="none" strike="noStrike" cap="none" normalizeH="0" baseline="0" dirty="0">
                <a:ln>
                  <a:noFill/>
                </a:ln>
                <a:solidFill>
                  <a:schemeClr val="tx1"/>
                </a:solidFill>
                <a:effectLst/>
              </a:rPr>
              <a:t> hoặc </a:t>
            </a:r>
            <a:r>
              <a:rPr kumimoji="0" lang="vi-VN" altLang="en-US" sz="1300" b="0" i="0" u="none" strike="noStrike" cap="none" normalizeH="0" baseline="0" dirty="0" err="1">
                <a:ln>
                  <a:noFill/>
                </a:ln>
                <a:solidFill>
                  <a:schemeClr val="tx1"/>
                </a:solidFill>
                <a:effectLst/>
              </a:rPr>
              <a:t>Credit</a:t>
            </a:r>
            <a:r>
              <a:rPr kumimoji="0" lang="vi-VN" altLang="en-US" sz="1300" b="0" i="0" u="none" strike="noStrike" cap="none" normalizeH="0" baseline="0" dirty="0">
                <a:ln>
                  <a:noFill/>
                </a:ln>
                <a:solidFill>
                  <a:schemeClr val="tx1"/>
                </a:solidFill>
                <a:effectLst/>
              </a:rPr>
              <a:t> </a:t>
            </a:r>
            <a:r>
              <a:rPr kumimoji="0" lang="vi-VN" altLang="en-US" sz="1300" b="0" i="0" u="none" strike="noStrike" cap="none" normalizeH="0" baseline="0" dirty="0" err="1">
                <a:ln>
                  <a:noFill/>
                </a:ln>
                <a:solidFill>
                  <a:schemeClr val="tx1"/>
                </a:solidFill>
                <a:effectLst/>
              </a:rPr>
              <a:t>Card</a:t>
            </a:r>
            <a:r>
              <a:rPr kumimoji="0" lang="vi-VN" altLang="en-US" sz="1300" b="0" i="0" u="none" strike="noStrike" cap="none" normalizeH="0" baseline="0" dirty="0">
                <a:ln>
                  <a:noFill/>
                </a:ln>
                <a:solidFill>
                  <a:schemeClr val="tx1"/>
                </a:solidFill>
                <a:effectLst/>
              </a:rPr>
              <a:t>).</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vi-VN" altLang="en-US" sz="1300" b="0" i="0" u="none" strike="noStrike" cap="none" normalizeH="0" baseline="0" dirty="0">
                <a:ln>
                  <a:noFill/>
                </a:ln>
                <a:solidFill>
                  <a:schemeClr val="tx1"/>
                </a:solidFill>
                <a:effectLst/>
              </a:rPr>
              <a:t>Tăng cường hướng dẫn hoặc hỗ trợ khách hàng mới chuyển đổi từ phương thức </a:t>
            </a:r>
            <a:r>
              <a:rPr kumimoji="0" lang="vi-VN" altLang="en-US" sz="1300" b="0" i="0" u="none" strike="noStrike" cap="none" normalizeH="0" baseline="0" dirty="0" err="1">
                <a:ln>
                  <a:noFill/>
                </a:ln>
                <a:solidFill>
                  <a:schemeClr val="tx1"/>
                </a:solidFill>
                <a:effectLst/>
              </a:rPr>
              <a:t>Electronic</a:t>
            </a:r>
            <a:r>
              <a:rPr kumimoji="0" lang="vi-VN" altLang="en-US" sz="1300" b="0" i="0" u="none" strike="noStrike" cap="none" normalizeH="0" baseline="0" dirty="0">
                <a:ln>
                  <a:noFill/>
                </a:ln>
                <a:solidFill>
                  <a:schemeClr val="tx1"/>
                </a:solidFill>
                <a:effectLst/>
              </a:rPr>
              <a:t> </a:t>
            </a:r>
            <a:r>
              <a:rPr kumimoji="0" lang="vi-VN" altLang="en-US" sz="1300" b="0" i="0" u="none" strike="noStrike" cap="none" normalizeH="0" baseline="0" dirty="0" err="1">
                <a:ln>
                  <a:noFill/>
                </a:ln>
                <a:solidFill>
                  <a:schemeClr val="tx1"/>
                </a:solidFill>
                <a:effectLst/>
              </a:rPr>
              <a:t>Check</a:t>
            </a:r>
            <a:r>
              <a:rPr kumimoji="0" lang="vi-VN" altLang="en-US" sz="1300" b="0" i="0" u="none" strike="noStrike" cap="none" normalizeH="0" baseline="0" dirty="0">
                <a:ln>
                  <a:noFill/>
                </a:ln>
                <a:solidFill>
                  <a:schemeClr val="tx1"/>
                </a:solidFill>
                <a:effectLst/>
              </a:rPr>
              <a:t> sang các phương thức tự động để giảm tỷ lệ rời bỏ.</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vi-VN" altLang="en-US" sz="1300" b="0" i="0" u="none" strike="noStrike" cap="none" normalizeH="0" baseline="0" dirty="0">
                <a:ln>
                  <a:noFill/>
                </a:ln>
                <a:solidFill>
                  <a:schemeClr val="tx1"/>
                </a:solidFill>
                <a:effectLst/>
              </a:rPr>
              <a:t>Nâng cao trải nghiệm và đơn giản hóa quy trình thanh toán cho khách hàng sử dụng </a:t>
            </a:r>
            <a:r>
              <a:rPr kumimoji="0" lang="vi-VN" altLang="en-US" sz="1300" b="0" i="0" u="none" strike="noStrike" cap="none" normalizeH="0" baseline="0" dirty="0" err="1">
                <a:ln>
                  <a:noFill/>
                </a:ln>
                <a:solidFill>
                  <a:schemeClr val="tx1"/>
                </a:solidFill>
                <a:effectLst/>
              </a:rPr>
              <a:t>Mailed</a:t>
            </a:r>
            <a:r>
              <a:rPr kumimoji="0" lang="vi-VN" altLang="en-US" sz="1300" b="0" i="0" u="none" strike="noStrike" cap="none" normalizeH="0" baseline="0" dirty="0">
                <a:ln>
                  <a:noFill/>
                </a:ln>
                <a:solidFill>
                  <a:schemeClr val="tx1"/>
                </a:solidFill>
                <a:effectLst/>
              </a:rPr>
              <a:t> </a:t>
            </a:r>
            <a:r>
              <a:rPr kumimoji="0" lang="vi-VN" altLang="en-US" sz="1300" b="0" i="0" u="none" strike="noStrike" cap="none" normalizeH="0" baseline="0" dirty="0" err="1">
                <a:ln>
                  <a:noFill/>
                </a:ln>
                <a:solidFill>
                  <a:schemeClr val="tx1"/>
                </a:solidFill>
                <a:effectLst/>
              </a:rPr>
              <a:t>Check</a:t>
            </a:r>
            <a:r>
              <a:rPr kumimoji="0" lang="vi-VN" altLang="en-US" sz="1300" b="0" i="0" u="none" strike="noStrike" cap="none" normalizeH="0" baseline="0" dirty="0">
                <a:ln>
                  <a:noFill/>
                </a:ln>
                <a:solidFill>
                  <a:schemeClr val="tx1"/>
                </a:solidFill>
                <a:effectLst/>
              </a:rPr>
              <a:t> hoặc </a:t>
            </a:r>
            <a:r>
              <a:rPr kumimoji="0" lang="vi-VN" altLang="en-US" sz="1300" b="0" i="0" u="none" strike="noStrike" cap="none" normalizeH="0" baseline="0" dirty="0" err="1">
                <a:ln>
                  <a:noFill/>
                </a:ln>
                <a:solidFill>
                  <a:schemeClr val="tx1"/>
                </a:solidFill>
                <a:effectLst/>
              </a:rPr>
              <a:t>Electronic</a:t>
            </a:r>
            <a:r>
              <a:rPr kumimoji="0" lang="vi-VN" altLang="en-US" sz="1300" b="0" i="0" u="none" strike="noStrike" cap="none" normalizeH="0" baseline="0" dirty="0">
                <a:ln>
                  <a:noFill/>
                </a:ln>
                <a:solidFill>
                  <a:schemeClr val="tx1"/>
                </a:solidFill>
                <a:effectLst/>
              </a:rPr>
              <a:t> </a:t>
            </a:r>
            <a:r>
              <a:rPr kumimoji="0" lang="vi-VN" altLang="en-US" sz="1300" b="0" i="0" u="none" strike="noStrike" cap="none" normalizeH="0" baseline="0" dirty="0" err="1">
                <a:ln>
                  <a:noFill/>
                </a:ln>
                <a:solidFill>
                  <a:schemeClr val="tx1"/>
                </a:solidFill>
                <a:effectLst/>
              </a:rPr>
              <a:t>Check</a:t>
            </a:r>
            <a:r>
              <a:rPr kumimoji="0" lang="vi-VN" altLang="en-US" sz="1300" b="0" i="0" u="none" strike="noStrike" cap="none" normalizeH="0" baseline="0" dirty="0">
                <a:ln>
                  <a:noFill/>
                </a:ln>
                <a:solidFill>
                  <a:schemeClr val="tx1"/>
                </a:solidFill>
                <a:effectLst/>
              </a:rPr>
              <a:t>.</a:t>
            </a:r>
            <a:endParaRPr kumimoji="0" lang="en-US" altLang="en-US" sz="1300" b="0" i="0" u="none" strike="noStrike" cap="none" normalizeH="0" baseline="0" dirty="0">
              <a:ln>
                <a:noFill/>
              </a:ln>
              <a:solidFill>
                <a:schemeClr val="tx1"/>
              </a:solidFill>
              <a:effectLst/>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en-US" sz="1500" b="0" i="0" u="none" strike="noStrike" cap="none" normalizeH="0" baseline="0" dirty="0">
              <a:ln>
                <a:noFill/>
              </a:ln>
              <a:solidFill>
                <a:schemeClr val="tx1"/>
              </a:solidFill>
              <a:effectLst/>
            </a:endParaRPr>
          </a:p>
        </p:txBody>
      </p:sp>
      <p:sp>
        <p:nvSpPr>
          <p:cNvPr id="3" name="Footer Placeholder 2">
            <a:extLst>
              <a:ext uri="{FF2B5EF4-FFF2-40B4-BE49-F238E27FC236}">
                <a16:creationId xmlns:a16="http://schemas.microsoft.com/office/drawing/2014/main" id="{2A20320B-C301-DDAE-D85B-673BCB1B1E3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dirty="0">
                <a:solidFill>
                  <a:schemeClr val="tx1">
                    <a:lumMod val="50000"/>
                    <a:lumOff val="50000"/>
                  </a:schemeClr>
                </a:solidFill>
                <a:latin typeface="+mn-lt"/>
                <a:ea typeface="+mn-ea"/>
                <a:cs typeface="+mn-cs"/>
              </a:rPr>
              <a:t>MAVEN CHURN TELECOM</a:t>
            </a:r>
          </a:p>
        </p:txBody>
      </p:sp>
      <p:sp>
        <p:nvSpPr>
          <p:cNvPr id="18" name="Rectangle 1">
            <a:extLst>
              <a:ext uri="{FF2B5EF4-FFF2-40B4-BE49-F238E27FC236}">
                <a16:creationId xmlns:a16="http://schemas.microsoft.com/office/drawing/2014/main" id="{E8F094CA-09C3-2AF9-A096-0B36780D2DE1}"/>
              </a:ext>
            </a:extLst>
          </p:cNvPr>
          <p:cNvSpPr txBox="1">
            <a:spLocks noChangeArrowheads="1"/>
          </p:cNvSpPr>
          <p:nvPr/>
        </p:nvSpPr>
        <p:spPr bwMode="auto">
          <a:xfrm>
            <a:off x="429767" y="4000501"/>
            <a:ext cx="6888703" cy="22989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fontAlgn="base">
              <a:lnSpc>
                <a:spcPct val="90000"/>
              </a:lnSpc>
              <a:spcBef>
                <a:spcPct val="0"/>
              </a:spcBef>
              <a:spcAft>
                <a:spcPts val="600"/>
              </a:spcAft>
            </a:pPr>
            <a:r>
              <a:rPr lang="en-US" altLang="en-US" b="1" dirty="0">
                <a:solidFill>
                  <a:schemeClr val="tx1"/>
                </a:solidFill>
              </a:rPr>
              <a:t>Xu </a:t>
            </a:r>
            <a:r>
              <a:rPr lang="en-US" altLang="en-US" b="1" dirty="0" err="1">
                <a:solidFill>
                  <a:schemeClr val="tx1"/>
                </a:solidFill>
              </a:rPr>
              <a:t>hướng</a:t>
            </a:r>
            <a:r>
              <a:rPr lang="en-US" altLang="en-US" dirty="0">
                <a:solidFill>
                  <a:schemeClr val="tx1"/>
                </a:solidFill>
              </a:rPr>
              <a:t>: </a:t>
            </a:r>
            <a:endParaRPr lang="vi-VN" altLang="en-US" dirty="0">
              <a:solidFill>
                <a:schemeClr val="tx1"/>
              </a:solidFill>
            </a:endParaRPr>
          </a:p>
          <a:p>
            <a:pPr indent="-228600" defTabSz="914400" fontAlgn="base">
              <a:lnSpc>
                <a:spcPct val="90000"/>
              </a:lnSpc>
              <a:spcBef>
                <a:spcPct val="0"/>
              </a:spcBef>
              <a:spcAft>
                <a:spcPts val="600"/>
              </a:spcAft>
              <a:buFont typeface="Arial" panose="020B0604020202020204" pitchFamily="34" charset="0"/>
              <a:buChar char="•"/>
            </a:pPr>
            <a:r>
              <a:rPr lang="en-US" altLang="en-US" dirty="0" err="1">
                <a:solidFill>
                  <a:schemeClr val="tx1"/>
                </a:solidFill>
              </a:rPr>
              <a:t>Tỷ</a:t>
            </a:r>
            <a:r>
              <a:rPr lang="en-US" altLang="en-US" dirty="0">
                <a:solidFill>
                  <a:schemeClr val="tx1"/>
                </a:solidFill>
              </a:rPr>
              <a:t> </a:t>
            </a:r>
            <a:r>
              <a:rPr lang="en-US" altLang="en-US" dirty="0" err="1">
                <a:solidFill>
                  <a:schemeClr val="tx1"/>
                </a:solidFill>
              </a:rPr>
              <a:t>lệ</a:t>
            </a:r>
            <a:r>
              <a:rPr lang="en-US" altLang="en-US" dirty="0">
                <a:solidFill>
                  <a:schemeClr val="tx1"/>
                </a:solidFill>
              </a:rPr>
              <a:t> </a:t>
            </a:r>
            <a:r>
              <a:rPr lang="en-US" altLang="en-US" dirty="0" err="1">
                <a:solidFill>
                  <a:schemeClr val="tx1"/>
                </a:solidFill>
              </a:rPr>
              <a:t>rời</a:t>
            </a:r>
            <a:r>
              <a:rPr lang="en-US" altLang="en-US" dirty="0">
                <a:solidFill>
                  <a:schemeClr val="tx1"/>
                </a:solidFill>
              </a:rPr>
              <a:t> </a:t>
            </a:r>
            <a:r>
              <a:rPr lang="en-US" altLang="en-US" dirty="0" err="1">
                <a:solidFill>
                  <a:schemeClr val="tx1"/>
                </a:solidFill>
              </a:rPr>
              <a:t>bỏ</a:t>
            </a:r>
            <a:r>
              <a:rPr lang="en-US" altLang="en-US" dirty="0">
                <a:solidFill>
                  <a:schemeClr val="tx1"/>
                </a:solidFill>
              </a:rPr>
              <a:t> </a:t>
            </a:r>
            <a:r>
              <a:rPr lang="en-US" altLang="en-US" dirty="0" err="1">
                <a:solidFill>
                  <a:schemeClr val="tx1"/>
                </a:solidFill>
              </a:rPr>
              <a:t>giảm</a:t>
            </a:r>
            <a:r>
              <a:rPr lang="en-US" altLang="en-US" dirty="0">
                <a:solidFill>
                  <a:schemeClr val="tx1"/>
                </a:solidFill>
              </a:rPr>
              <a:t> </a:t>
            </a:r>
            <a:r>
              <a:rPr lang="en-US" altLang="en-US" dirty="0" err="1">
                <a:solidFill>
                  <a:schemeClr val="tx1"/>
                </a:solidFill>
              </a:rPr>
              <a:t>dần</a:t>
            </a:r>
            <a:r>
              <a:rPr lang="en-US" altLang="en-US" dirty="0">
                <a:solidFill>
                  <a:schemeClr val="tx1"/>
                </a:solidFill>
              </a:rPr>
              <a:t> </a:t>
            </a:r>
            <a:r>
              <a:rPr lang="en-US" altLang="en-US" dirty="0" err="1">
                <a:solidFill>
                  <a:schemeClr val="tx1"/>
                </a:solidFill>
              </a:rPr>
              <a:t>theo</a:t>
            </a:r>
            <a:r>
              <a:rPr lang="en-US" altLang="en-US" dirty="0">
                <a:solidFill>
                  <a:schemeClr val="tx1"/>
                </a:solidFill>
              </a:rPr>
              <a:t> </a:t>
            </a:r>
            <a:r>
              <a:rPr lang="en-US" altLang="en-US" dirty="0" err="1">
                <a:solidFill>
                  <a:schemeClr val="tx1"/>
                </a:solidFill>
              </a:rPr>
              <a:t>thời</a:t>
            </a:r>
            <a:r>
              <a:rPr lang="en-US" altLang="en-US" dirty="0">
                <a:solidFill>
                  <a:schemeClr val="tx1"/>
                </a:solidFill>
              </a:rPr>
              <a:t> </a:t>
            </a:r>
            <a:r>
              <a:rPr lang="en-US" altLang="en-US" dirty="0" err="1">
                <a:solidFill>
                  <a:schemeClr val="tx1"/>
                </a:solidFill>
              </a:rPr>
              <a:t>gian</a:t>
            </a:r>
            <a:r>
              <a:rPr lang="en-US" altLang="en-US" dirty="0">
                <a:solidFill>
                  <a:schemeClr val="tx1"/>
                </a:solidFill>
              </a:rPr>
              <a:t> </a:t>
            </a:r>
            <a:r>
              <a:rPr lang="en-US" altLang="en-US" dirty="0" err="1">
                <a:solidFill>
                  <a:schemeClr val="tx1"/>
                </a:solidFill>
              </a:rPr>
              <a:t>khách</a:t>
            </a:r>
            <a:r>
              <a:rPr lang="en-US" altLang="en-US" dirty="0">
                <a:solidFill>
                  <a:schemeClr val="tx1"/>
                </a:solidFill>
              </a:rPr>
              <a:t> </a:t>
            </a:r>
            <a:r>
              <a:rPr lang="en-US" altLang="en-US" dirty="0" err="1">
                <a:solidFill>
                  <a:schemeClr val="tx1"/>
                </a:solidFill>
              </a:rPr>
              <a:t>hàng</a:t>
            </a:r>
            <a:r>
              <a:rPr lang="en-US" altLang="en-US" dirty="0">
                <a:solidFill>
                  <a:schemeClr val="tx1"/>
                </a:solidFill>
              </a:rPr>
              <a:t> </a:t>
            </a:r>
            <a:r>
              <a:rPr lang="en-US" altLang="en-US" dirty="0" err="1">
                <a:solidFill>
                  <a:schemeClr val="tx1"/>
                </a:solidFill>
              </a:rPr>
              <a:t>gắn</a:t>
            </a:r>
            <a:r>
              <a:rPr lang="en-US" altLang="en-US" dirty="0">
                <a:solidFill>
                  <a:schemeClr val="tx1"/>
                </a:solidFill>
              </a:rPr>
              <a:t> </a:t>
            </a:r>
            <a:r>
              <a:rPr lang="en-US" altLang="en-US" dirty="0" err="1">
                <a:solidFill>
                  <a:schemeClr val="tx1"/>
                </a:solidFill>
              </a:rPr>
              <a:t>bó</a:t>
            </a:r>
            <a:r>
              <a:rPr lang="en-US" altLang="en-US" dirty="0">
                <a:solidFill>
                  <a:schemeClr val="tx1"/>
                </a:solidFill>
              </a:rPr>
              <a:t> </a:t>
            </a:r>
            <a:r>
              <a:rPr lang="en-US" altLang="en-US" dirty="0" err="1">
                <a:solidFill>
                  <a:schemeClr val="tx1"/>
                </a:solidFill>
              </a:rPr>
              <a:t>với</a:t>
            </a:r>
            <a:r>
              <a:rPr lang="en-US" altLang="en-US" dirty="0">
                <a:solidFill>
                  <a:schemeClr val="tx1"/>
                </a:solidFill>
              </a:rPr>
              <a:t> </a:t>
            </a:r>
            <a:r>
              <a:rPr lang="en-US" altLang="en-US" dirty="0" err="1">
                <a:solidFill>
                  <a:schemeClr val="tx1"/>
                </a:solidFill>
              </a:rPr>
              <a:t>công</a:t>
            </a:r>
            <a:r>
              <a:rPr lang="en-US" altLang="en-US" dirty="0">
                <a:solidFill>
                  <a:schemeClr val="tx1"/>
                </a:solidFill>
              </a:rPr>
              <a:t> ty. </a:t>
            </a:r>
            <a:r>
              <a:rPr lang="en-US" altLang="en-US" dirty="0" err="1">
                <a:solidFill>
                  <a:schemeClr val="tx1"/>
                </a:solidFill>
              </a:rPr>
              <a:t>Nhóm</a:t>
            </a:r>
            <a:r>
              <a:rPr lang="en-US" altLang="en-US" dirty="0">
                <a:solidFill>
                  <a:schemeClr val="tx1"/>
                </a:solidFill>
              </a:rPr>
              <a:t> </a:t>
            </a:r>
            <a:r>
              <a:rPr lang="en-US" altLang="en-US" dirty="0" err="1">
                <a:solidFill>
                  <a:schemeClr val="tx1"/>
                </a:solidFill>
              </a:rPr>
              <a:t>khách</a:t>
            </a:r>
            <a:r>
              <a:rPr lang="en-US" altLang="en-US" dirty="0">
                <a:solidFill>
                  <a:schemeClr val="tx1"/>
                </a:solidFill>
              </a:rPr>
              <a:t> </a:t>
            </a:r>
            <a:r>
              <a:rPr lang="en-US" altLang="en-US" dirty="0" err="1">
                <a:solidFill>
                  <a:schemeClr val="tx1"/>
                </a:solidFill>
              </a:rPr>
              <a:t>hàng</a:t>
            </a:r>
            <a:r>
              <a:rPr lang="en-US" altLang="en-US" dirty="0">
                <a:solidFill>
                  <a:schemeClr val="tx1"/>
                </a:solidFill>
              </a:rPr>
              <a:t> </a:t>
            </a:r>
            <a:r>
              <a:rPr lang="en-US" altLang="en-US" dirty="0" err="1">
                <a:solidFill>
                  <a:schemeClr val="tx1"/>
                </a:solidFill>
              </a:rPr>
              <a:t>mới</a:t>
            </a:r>
            <a:r>
              <a:rPr lang="en-US" altLang="en-US" dirty="0">
                <a:solidFill>
                  <a:schemeClr val="tx1"/>
                </a:solidFill>
              </a:rPr>
              <a:t> (0-20) </a:t>
            </a:r>
            <a:r>
              <a:rPr lang="en-US" altLang="en-US" dirty="0" err="1">
                <a:solidFill>
                  <a:schemeClr val="tx1"/>
                </a:solidFill>
              </a:rPr>
              <a:t>là</a:t>
            </a:r>
            <a:r>
              <a:rPr lang="en-US" altLang="en-US" dirty="0">
                <a:solidFill>
                  <a:schemeClr val="tx1"/>
                </a:solidFill>
              </a:rPr>
              <a:t> </a:t>
            </a:r>
            <a:r>
              <a:rPr lang="en-US" altLang="en-US" dirty="0" err="1">
                <a:solidFill>
                  <a:schemeClr val="tx1"/>
                </a:solidFill>
              </a:rPr>
              <a:t>nhóm</a:t>
            </a:r>
            <a:r>
              <a:rPr lang="en-US" altLang="en-US" dirty="0">
                <a:solidFill>
                  <a:schemeClr val="tx1"/>
                </a:solidFill>
              </a:rPr>
              <a:t> </a:t>
            </a:r>
            <a:r>
              <a:rPr lang="en-US" altLang="en-US" dirty="0" err="1">
                <a:solidFill>
                  <a:schemeClr val="tx1"/>
                </a:solidFill>
              </a:rPr>
              <a:t>có</a:t>
            </a:r>
            <a:r>
              <a:rPr lang="en-US" altLang="en-US" dirty="0">
                <a:solidFill>
                  <a:schemeClr val="tx1"/>
                </a:solidFill>
              </a:rPr>
              <a:t> </a:t>
            </a:r>
            <a:r>
              <a:rPr lang="en-US" altLang="en-US" dirty="0" err="1">
                <a:solidFill>
                  <a:schemeClr val="tx1"/>
                </a:solidFill>
              </a:rPr>
              <a:t>rủi</a:t>
            </a:r>
            <a:r>
              <a:rPr lang="en-US" altLang="en-US" dirty="0">
                <a:solidFill>
                  <a:schemeClr val="tx1"/>
                </a:solidFill>
              </a:rPr>
              <a:t> </a:t>
            </a:r>
            <a:r>
              <a:rPr lang="en-US" altLang="en-US" dirty="0" err="1">
                <a:solidFill>
                  <a:schemeClr val="tx1"/>
                </a:solidFill>
              </a:rPr>
              <a:t>ro</a:t>
            </a:r>
            <a:r>
              <a:rPr lang="en-US" altLang="en-US" dirty="0">
                <a:solidFill>
                  <a:schemeClr val="tx1"/>
                </a:solidFill>
              </a:rPr>
              <a:t> </a:t>
            </a:r>
            <a:r>
              <a:rPr lang="en-US" altLang="en-US" dirty="0" err="1">
                <a:solidFill>
                  <a:schemeClr val="tx1"/>
                </a:solidFill>
              </a:rPr>
              <a:t>cao</a:t>
            </a:r>
            <a:r>
              <a:rPr lang="en-US" altLang="en-US" dirty="0">
                <a:solidFill>
                  <a:schemeClr val="tx1"/>
                </a:solidFill>
              </a:rPr>
              <a:t> </a:t>
            </a:r>
            <a:r>
              <a:rPr lang="en-US" altLang="en-US" dirty="0" err="1">
                <a:solidFill>
                  <a:schemeClr val="tx1"/>
                </a:solidFill>
              </a:rPr>
              <a:t>nhất</a:t>
            </a:r>
            <a:r>
              <a:rPr lang="en-US" altLang="en-US" dirty="0">
                <a:solidFill>
                  <a:schemeClr val="tx1"/>
                </a:solidFill>
              </a:rPr>
              <a:t>, </a:t>
            </a:r>
            <a:r>
              <a:rPr lang="en-US" altLang="en-US" dirty="0" err="1">
                <a:solidFill>
                  <a:schemeClr val="tx1"/>
                </a:solidFill>
              </a:rPr>
              <a:t>cần</a:t>
            </a:r>
            <a:r>
              <a:rPr lang="en-US" altLang="en-US" dirty="0">
                <a:solidFill>
                  <a:schemeClr val="tx1"/>
                </a:solidFill>
              </a:rPr>
              <a:t> </a:t>
            </a:r>
            <a:r>
              <a:rPr lang="en-US" altLang="en-US" dirty="0" err="1">
                <a:solidFill>
                  <a:schemeClr val="tx1"/>
                </a:solidFill>
              </a:rPr>
              <a:t>được</a:t>
            </a:r>
            <a:r>
              <a:rPr lang="en-US" altLang="en-US" dirty="0">
                <a:solidFill>
                  <a:schemeClr val="tx1"/>
                </a:solidFill>
              </a:rPr>
              <a:t> </a:t>
            </a:r>
            <a:r>
              <a:rPr lang="en-US" altLang="en-US" dirty="0" err="1">
                <a:solidFill>
                  <a:schemeClr val="tx1"/>
                </a:solidFill>
              </a:rPr>
              <a:t>chú</a:t>
            </a:r>
            <a:r>
              <a:rPr lang="en-US" altLang="en-US" dirty="0">
                <a:solidFill>
                  <a:schemeClr val="tx1"/>
                </a:solidFill>
              </a:rPr>
              <a:t> </a:t>
            </a:r>
            <a:r>
              <a:rPr lang="en-US" altLang="en-US" dirty="0" err="1">
                <a:solidFill>
                  <a:schemeClr val="tx1"/>
                </a:solidFill>
              </a:rPr>
              <a:t>trọng</a:t>
            </a:r>
            <a:r>
              <a:rPr lang="en-US" altLang="en-US" dirty="0">
                <a:solidFill>
                  <a:schemeClr val="tx1"/>
                </a:solidFill>
              </a:rPr>
              <a:t> </a:t>
            </a:r>
            <a:r>
              <a:rPr lang="en-US" altLang="en-US" dirty="0" err="1">
                <a:solidFill>
                  <a:schemeClr val="tx1"/>
                </a:solidFill>
              </a:rPr>
              <a:t>để</a:t>
            </a:r>
            <a:r>
              <a:rPr lang="en-US" altLang="en-US" dirty="0">
                <a:solidFill>
                  <a:schemeClr val="tx1"/>
                </a:solidFill>
              </a:rPr>
              <a:t> </a:t>
            </a:r>
            <a:r>
              <a:rPr lang="en-US" altLang="en-US" dirty="0" err="1">
                <a:solidFill>
                  <a:schemeClr val="tx1"/>
                </a:solidFill>
              </a:rPr>
              <a:t>cải</a:t>
            </a:r>
            <a:r>
              <a:rPr lang="en-US" altLang="en-US" dirty="0">
                <a:solidFill>
                  <a:schemeClr val="tx1"/>
                </a:solidFill>
              </a:rPr>
              <a:t> </a:t>
            </a:r>
            <a:r>
              <a:rPr lang="en-US" altLang="en-US" dirty="0" err="1">
                <a:solidFill>
                  <a:schemeClr val="tx1"/>
                </a:solidFill>
              </a:rPr>
              <a:t>thiện</a:t>
            </a:r>
            <a:r>
              <a:rPr lang="en-US" altLang="en-US" dirty="0">
                <a:solidFill>
                  <a:schemeClr val="tx1"/>
                </a:solidFill>
              </a:rPr>
              <a:t> </a:t>
            </a:r>
            <a:r>
              <a:rPr lang="en-US" altLang="en-US" dirty="0" err="1">
                <a:solidFill>
                  <a:schemeClr val="tx1"/>
                </a:solidFill>
              </a:rPr>
              <a:t>trải</a:t>
            </a:r>
            <a:r>
              <a:rPr lang="en-US" altLang="en-US" dirty="0">
                <a:solidFill>
                  <a:schemeClr val="tx1"/>
                </a:solidFill>
              </a:rPr>
              <a:t> </a:t>
            </a:r>
            <a:r>
              <a:rPr lang="en-US" altLang="en-US" dirty="0" err="1">
                <a:solidFill>
                  <a:schemeClr val="tx1"/>
                </a:solidFill>
              </a:rPr>
              <a:t>nghiệm</a:t>
            </a:r>
            <a:r>
              <a:rPr lang="en-US" altLang="en-US" dirty="0">
                <a:solidFill>
                  <a:schemeClr val="tx1"/>
                </a:solidFill>
              </a:rPr>
              <a:t> </a:t>
            </a:r>
            <a:r>
              <a:rPr lang="en-US" altLang="en-US" dirty="0" err="1">
                <a:solidFill>
                  <a:schemeClr val="tx1"/>
                </a:solidFill>
              </a:rPr>
              <a:t>và</a:t>
            </a:r>
            <a:r>
              <a:rPr lang="en-US" altLang="en-US" dirty="0">
                <a:solidFill>
                  <a:schemeClr val="tx1"/>
                </a:solidFill>
              </a:rPr>
              <a:t> </a:t>
            </a:r>
            <a:r>
              <a:rPr lang="en-US" altLang="en-US" dirty="0" err="1">
                <a:solidFill>
                  <a:schemeClr val="tx1"/>
                </a:solidFill>
              </a:rPr>
              <a:t>giảm</a:t>
            </a:r>
            <a:r>
              <a:rPr lang="en-US" altLang="en-US" dirty="0">
                <a:solidFill>
                  <a:schemeClr val="tx1"/>
                </a:solidFill>
              </a:rPr>
              <a:t> </a:t>
            </a:r>
            <a:r>
              <a:rPr lang="en-US" altLang="en-US" dirty="0" err="1">
                <a:solidFill>
                  <a:schemeClr val="tx1"/>
                </a:solidFill>
              </a:rPr>
              <a:t>tỷ</a:t>
            </a:r>
            <a:r>
              <a:rPr lang="en-US" altLang="en-US" dirty="0">
                <a:solidFill>
                  <a:schemeClr val="tx1"/>
                </a:solidFill>
              </a:rPr>
              <a:t> </a:t>
            </a:r>
            <a:r>
              <a:rPr lang="en-US" altLang="en-US" dirty="0" err="1">
                <a:solidFill>
                  <a:schemeClr val="tx1"/>
                </a:solidFill>
              </a:rPr>
              <a:t>lệ</a:t>
            </a:r>
            <a:r>
              <a:rPr lang="en-US" altLang="en-US" dirty="0">
                <a:solidFill>
                  <a:schemeClr val="tx1"/>
                </a:solidFill>
              </a:rPr>
              <a:t> </a:t>
            </a:r>
            <a:r>
              <a:rPr lang="en-US" altLang="en-US" dirty="0" err="1">
                <a:solidFill>
                  <a:schemeClr val="tx1"/>
                </a:solidFill>
              </a:rPr>
              <a:t>rời</a:t>
            </a:r>
            <a:r>
              <a:rPr lang="en-US" altLang="en-US" dirty="0">
                <a:solidFill>
                  <a:schemeClr val="tx1"/>
                </a:solidFill>
              </a:rPr>
              <a:t> </a:t>
            </a:r>
            <a:r>
              <a:rPr lang="en-US" altLang="en-US" dirty="0" err="1">
                <a:solidFill>
                  <a:schemeClr val="tx1"/>
                </a:solidFill>
              </a:rPr>
              <a:t>bỏ</a:t>
            </a:r>
            <a:r>
              <a:rPr lang="en-US" altLang="en-US" dirty="0">
                <a:solidFill>
                  <a:schemeClr val="tx1"/>
                </a:solidFill>
              </a:rPr>
              <a:t>.</a:t>
            </a:r>
            <a:endParaRPr lang="vi-VN" altLang="en-US" dirty="0">
              <a:solidFill>
                <a:schemeClr val="tx1"/>
              </a:solidFill>
            </a:endParaRPr>
          </a:p>
          <a:p>
            <a:pPr indent="-228600" defTabSz="914400" fontAlgn="base">
              <a:lnSpc>
                <a:spcPct val="90000"/>
              </a:lnSpc>
              <a:spcBef>
                <a:spcPct val="0"/>
              </a:spcBef>
              <a:spcAft>
                <a:spcPts val="600"/>
              </a:spcAft>
              <a:buFont typeface="Arial" panose="020B0604020202020204" pitchFamily="34" charset="0"/>
              <a:buChar char="•"/>
            </a:pPr>
            <a:r>
              <a:rPr lang="en-US" altLang="en-US" b="1" dirty="0">
                <a:solidFill>
                  <a:schemeClr val="tx1"/>
                </a:solidFill>
              </a:rPr>
              <a:t>Electronic Check</a:t>
            </a:r>
            <a:r>
              <a:rPr lang="en-US" altLang="en-US" dirty="0">
                <a:solidFill>
                  <a:schemeClr val="tx1"/>
                </a:solidFill>
              </a:rPr>
              <a:t>: </a:t>
            </a:r>
            <a:r>
              <a:rPr lang="en-US" altLang="en-US" dirty="0" err="1">
                <a:solidFill>
                  <a:schemeClr val="tx1"/>
                </a:solidFill>
              </a:rPr>
              <a:t>Gắn</a:t>
            </a:r>
            <a:r>
              <a:rPr lang="en-US" altLang="en-US" dirty="0">
                <a:solidFill>
                  <a:schemeClr val="tx1"/>
                </a:solidFill>
              </a:rPr>
              <a:t> </a:t>
            </a:r>
            <a:r>
              <a:rPr lang="en-US" altLang="en-US" dirty="0" err="1">
                <a:solidFill>
                  <a:schemeClr val="tx1"/>
                </a:solidFill>
              </a:rPr>
              <a:t>liền</a:t>
            </a:r>
            <a:r>
              <a:rPr lang="en-US" altLang="en-US" dirty="0">
                <a:solidFill>
                  <a:schemeClr val="tx1"/>
                </a:solidFill>
              </a:rPr>
              <a:t> </a:t>
            </a:r>
            <a:r>
              <a:rPr lang="en-US" altLang="en-US" dirty="0" err="1">
                <a:solidFill>
                  <a:schemeClr val="tx1"/>
                </a:solidFill>
              </a:rPr>
              <a:t>với</a:t>
            </a:r>
            <a:r>
              <a:rPr lang="en-US" altLang="en-US" dirty="0">
                <a:solidFill>
                  <a:schemeClr val="tx1"/>
                </a:solidFill>
              </a:rPr>
              <a:t> </a:t>
            </a:r>
            <a:r>
              <a:rPr lang="en-US" altLang="en-US" dirty="0" err="1">
                <a:solidFill>
                  <a:schemeClr val="tx1"/>
                </a:solidFill>
              </a:rPr>
              <a:t>phân</a:t>
            </a:r>
            <a:r>
              <a:rPr lang="en-US" altLang="en-US" dirty="0">
                <a:solidFill>
                  <a:schemeClr val="tx1"/>
                </a:solidFill>
              </a:rPr>
              <a:t> </a:t>
            </a:r>
            <a:r>
              <a:rPr lang="en-US" altLang="en-US" dirty="0" err="1">
                <a:solidFill>
                  <a:schemeClr val="tx1"/>
                </a:solidFill>
              </a:rPr>
              <a:t>khúc</a:t>
            </a:r>
            <a:r>
              <a:rPr lang="en-US" altLang="en-US" dirty="0">
                <a:solidFill>
                  <a:schemeClr val="tx1"/>
                </a:solidFill>
              </a:rPr>
              <a:t> </a:t>
            </a:r>
            <a:r>
              <a:rPr lang="en-US" altLang="en-US" dirty="0" err="1">
                <a:solidFill>
                  <a:schemeClr val="tx1"/>
                </a:solidFill>
              </a:rPr>
              <a:t>khách</a:t>
            </a:r>
            <a:r>
              <a:rPr lang="en-US" altLang="en-US" dirty="0">
                <a:solidFill>
                  <a:schemeClr val="tx1"/>
                </a:solidFill>
              </a:rPr>
              <a:t> </a:t>
            </a:r>
            <a:r>
              <a:rPr lang="en-US" altLang="en-US" dirty="0" err="1">
                <a:solidFill>
                  <a:schemeClr val="tx1"/>
                </a:solidFill>
              </a:rPr>
              <a:t>hàng</a:t>
            </a:r>
            <a:r>
              <a:rPr lang="en-US" altLang="en-US" dirty="0">
                <a:solidFill>
                  <a:schemeClr val="tx1"/>
                </a:solidFill>
              </a:rPr>
              <a:t> </a:t>
            </a:r>
            <a:r>
              <a:rPr lang="en-US" altLang="en-US" dirty="0" err="1">
                <a:solidFill>
                  <a:schemeClr val="tx1"/>
                </a:solidFill>
              </a:rPr>
              <a:t>mới</a:t>
            </a:r>
            <a:r>
              <a:rPr lang="en-US" altLang="en-US" dirty="0">
                <a:solidFill>
                  <a:schemeClr val="tx1"/>
                </a:solidFill>
              </a:rPr>
              <a:t> (Tenure 0-20) </a:t>
            </a:r>
            <a:r>
              <a:rPr lang="en-US" altLang="en-US" dirty="0" err="1">
                <a:solidFill>
                  <a:schemeClr val="tx1"/>
                </a:solidFill>
              </a:rPr>
              <a:t>và</a:t>
            </a:r>
            <a:r>
              <a:rPr lang="en-US" altLang="en-US" dirty="0">
                <a:solidFill>
                  <a:schemeClr val="tx1"/>
                </a:solidFill>
              </a:rPr>
              <a:t> </a:t>
            </a:r>
            <a:r>
              <a:rPr lang="en-US" altLang="en-US" dirty="0" err="1">
                <a:solidFill>
                  <a:schemeClr val="tx1"/>
                </a:solidFill>
              </a:rPr>
              <a:t>trung</a:t>
            </a:r>
            <a:r>
              <a:rPr lang="en-US" altLang="en-US" dirty="0">
                <a:solidFill>
                  <a:schemeClr val="tx1"/>
                </a:solidFill>
              </a:rPr>
              <a:t> </a:t>
            </a:r>
            <a:r>
              <a:rPr lang="en-US" altLang="en-US" dirty="0" err="1">
                <a:solidFill>
                  <a:schemeClr val="tx1"/>
                </a:solidFill>
              </a:rPr>
              <a:t>niên</a:t>
            </a:r>
            <a:r>
              <a:rPr lang="en-US" altLang="en-US" dirty="0">
                <a:solidFill>
                  <a:schemeClr val="tx1"/>
                </a:solidFill>
              </a:rPr>
              <a:t> (Tenure 21-40). </a:t>
            </a:r>
            <a:r>
              <a:rPr lang="en-US" altLang="en-US" dirty="0" err="1">
                <a:solidFill>
                  <a:schemeClr val="tx1"/>
                </a:solidFill>
              </a:rPr>
              <a:t>Có</a:t>
            </a:r>
            <a:r>
              <a:rPr lang="en-US" altLang="en-US" dirty="0">
                <a:solidFill>
                  <a:schemeClr val="tx1"/>
                </a:solidFill>
              </a:rPr>
              <a:t> </a:t>
            </a:r>
            <a:r>
              <a:rPr lang="en-US" altLang="en-US" dirty="0" err="1">
                <a:solidFill>
                  <a:schemeClr val="tx1"/>
                </a:solidFill>
              </a:rPr>
              <a:t>thể</a:t>
            </a:r>
            <a:r>
              <a:rPr lang="en-US" altLang="en-US" dirty="0">
                <a:solidFill>
                  <a:schemeClr val="tx1"/>
                </a:solidFill>
              </a:rPr>
              <a:t> do </a:t>
            </a:r>
            <a:r>
              <a:rPr lang="en-US" altLang="en-US" dirty="0" err="1">
                <a:solidFill>
                  <a:schemeClr val="tx1"/>
                </a:solidFill>
              </a:rPr>
              <a:t>sự</a:t>
            </a:r>
            <a:r>
              <a:rPr lang="en-US" altLang="en-US" dirty="0">
                <a:solidFill>
                  <a:schemeClr val="tx1"/>
                </a:solidFill>
              </a:rPr>
              <a:t> </a:t>
            </a:r>
            <a:r>
              <a:rPr lang="en-US" altLang="en-US" dirty="0" err="1">
                <a:solidFill>
                  <a:schemeClr val="tx1"/>
                </a:solidFill>
              </a:rPr>
              <a:t>bất</a:t>
            </a:r>
            <a:r>
              <a:rPr lang="en-US" altLang="en-US" dirty="0">
                <a:solidFill>
                  <a:schemeClr val="tx1"/>
                </a:solidFill>
              </a:rPr>
              <a:t> </a:t>
            </a:r>
            <a:r>
              <a:rPr lang="en-US" altLang="en-US" dirty="0" err="1">
                <a:solidFill>
                  <a:schemeClr val="tx1"/>
                </a:solidFill>
              </a:rPr>
              <a:t>tiện</a:t>
            </a:r>
            <a:r>
              <a:rPr lang="en-US" altLang="en-US" dirty="0">
                <a:solidFill>
                  <a:schemeClr val="tx1"/>
                </a:solidFill>
              </a:rPr>
              <a:t> </a:t>
            </a:r>
            <a:r>
              <a:rPr lang="en-US" altLang="en-US" dirty="0" err="1">
                <a:solidFill>
                  <a:schemeClr val="tx1"/>
                </a:solidFill>
              </a:rPr>
              <a:t>trong</a:t>
            </a:r>
            <a:r>
              <a:rPr lang="en-US" altLang="en-US" dirty="0">
                <a:solidFill>
                  <a:schemeClr val="tx1"/>
                </a:solidFill>
              </a:rPr>
              <a:t> </a:t>
            </a:r>
            <a:r>
              <a:rPr lang="en-US" altLang="en-US" dirty="0" err="1">
                <a:solidFill>
                  <a:schemeClr val="tx1"/>
                </a:solidFill>
              </a:rPr>
              <a:t>việc</a:t>
            </a:r>
            <a:r>
              <a:rPr lang="en-US" altLang="en-US" dirty="0">
                <a:solidFill>
                  <a:schemeClr val="tx1"/>
                </a:solidFill>
              </a:rPr>
              <a:t> </a:t>
            </a:r>
            <a:r>
              <a:rPr lang="en-US" altLang="en-US" dirty="0" err="1">
                <a:solidFill>
                  <a:schemeClr val="tx1"/>
                </a:solidFill>
              </a:rPr>
              <a:t>quản</a:t>
            </a:r>
            <a:r>
              <a:rPr lang="en-US" altLang="en-US" dirty="0">
                <a:solidFill>
                  <a:schemeClr val="tx1"/>
                </a:solidFill>
              </a:rPr>
              <a:t> </a:t>
            </a:r>
            <a:r>
              <a:rPr lang="en-US" altLang="en-US" dirty="0" err="1">
                <a:solidFill>
                  <a:schemeClr val="tx1"/>
                </a:solidFill>
              </a:rPr>
              <a:t>lý</a:t>
            </a:r>
            <a:r>
              <a:rPr lang="en-US" altLang="en-US" dirty="0">
                <a:solidFill>
                  <a:schemeClr val="tx1"/>
                </a:solidFill>
              </a:rPr>
              <a:t> </a:t>
            </a:r>
            <a:r>
              <a:rPr lang="en-US" altLang="en-US" dirty="0" err="1">
                <a:solidFill>
                  <a:schemeClr val="tx1"/>
                </a:solidFill>
              </a:rPr>
              <a:t>thủ</a:t>
            </a:r>
            <a:r>
              <a:rPr lang="en-US" altLang="en-US" dirty="0">
                <a:solidFill>
                  <a:schemeClr val="tx1"/>
                </a:solidFill>
              </a:rPr>
              <a:t> </a:t>
            </a:r>
            <a:r>
              <a:rPr lang="en-US" altLang="en-US" dirty="0" err="1">
                <a:solidFill>
                  <a:schemeClr val="tx1"/>
                </a:solidFill>
              </a:rPr>
              <a:t>công</a:t>
            </a:r>
            <a:r>
              <a:rPr lang="en-US" altLang="en-US" dirty="0">
                <a:solidFill>
                  <a:schemeClr val="tx1"/>
                </a:solidFill>
              </a:rPr>
              <a:t> </a:t>
            </a:r>
            <a:r>
              <a:rPr lang="en-US" altLang="en-US" dirty="0" err="1">
                <a:solidFill>
                  <a:schemeClr val="tx1"/>
                </a:solidFill>
              </a:rPr>
              <a:t>và</a:t>
            </a:r>
            <a:r>
              <a:rPr lang="en-US" altLang="en-US" dirty="0">
                <a:solidFill>
                  <a:schemeClr val="tx1"/>
                </a:solidFill>
              </a:rPr>
              <a:t> </a:t>
            </a:r>
            <a:r>
              <a:rPr lang="en-US" altLang="en-US" dirty="0" err="1">
                <a:solidFill>
                  <a:schemeClr val="tx1"/>
                </a:solidFill>
              </a:rPr>
              <a:t>thanh</a:t>
            </a:r>
            <a:r>
              <a:rPr lang="en-US" altLang="en-US" dirty="0">
                <a:solidFill>
                  <a:schemeClr val="tx1"/>
                </a:solidFill>
              </a:rPr>
              <a:t> </a:t>
            </a:r>
            <a:r>
              <a:rPr lang="en-US" altLang="en-US" dirty="0" err="1">
                <a:solidFill>
                  <a:schemeClr val="tx1"/>
                </a:solidFill>
              </a:rPr>
              <a:t>toán</a:t>
            </a:r>
            <a:r>
              <a:rPr lang="en-US" altLang="en-US" dirty="0">
                <a:solidFill>
                  <a:schemeClr val="tx1"/>
                </a:solidFill>
              </a:rPr>
              <a:t>.</a:t>
            </a:r>
            <a:endParaRPr lang="vi-VN" altLang="en-US" dirty="0">
              <a:solidFill>
                <a:schemeClr val="tx1"/>
              </a:solidFill>
            </a:endParaRPr>
          </a:p>
          <a:p>
            <a:pPr indent="-228600" defTabSz="914400" fontAlgn="base">
              <a:lnSpc>
                <a:spcPct val="90000"/>
              </a:lnSpc>
              <a:spcBef>
                <a:spcPct val="0"/>
              </a:spcBef>
              <a:spcAft>
                <a:spcPts val="600"/>
              </a:spcAft>
              <a:buFont typeface="Arial" panose="020B0604020202020204" pitchFamily="34" charset="0"/>
              <a:buChar char="•"/>
            </a:pPr>
            <a:r>
              <a:rPr lang="en-US" altLang="en-US" b="1" dirty="0">
                <a:solidFill>
                  <a:schemeClr val="tx1"/>
                </a:solidFill>
              </a:rPr>
              <a:t>Thanh </a:t>
            </a:r>
            <a:r>
              <a:rPr lang="en-US" altLang="en-US" b="1" dirty="0" err="1">
                <a:solidFill>
                  <a:schemeClr val="tx1"/>
                </a:solidFill>
              </a:rPr>
              <a:t>toán</a:t>
            </a:r>
            <a:r>
              <a:rPr lang="en-US" altLang="en-US" b="1" dirty="0">
                <a:solidFill>
                  <a:schemeClr val="tx1"/>
                </a:solidFill>
              </a:rPr>
              <a:t> </a:t>
            </a:r>
            <a:r>
              <a:rPr lang="en-US" altLang="en-US" b="1" dirty="0" err="1">
                <a:solidFill>
                  <a:schemeClr val="tx1"/>
                </a:solidFill>
              </a:rPr>
              <a:t>tự</a:t>
            </a:r>
            <a:r>
              <a:rPr lang="en-US" altLang="en-US" b="1" dirty="0">
                <a:solidFill>
                  <a:schemeClr val="tx1"/>
                </a:solidFill>
              </a:rPr>
              <a:t> </a:t>
            </a:r>
            <a:r>
              <a:rPr lang="en-US" altLang="en-US" b="1" dirty="0" err="1">
                <a:solidFill>
                  <a:schemeClr val="tx1"/>
                </a:solidFill>
              </a:rPr>
              <a:t>động</a:t>
            </a:r>
            <a:r>
              <a:rPr lang="en-US" altLang="en-US" b="1" dirty="0">
                <a:solidFill>
                  <a:schemeClr val="tx1"/>
                </a:solidFill>
              </a:rPr>
              <a:t> (Credit Card, Bank Transfer): </a:t>
            </a:r>
            <a:r>
              <a:rPr lang="en-US" altLang="en-US" dirty="0" err="1">
                <a:solidFill>
                  <a:schemeClr val="tx1"/>
                </a:solidFill>
              </a:rPr>
              <a:t>Gắn</a:t>
            </a:r>
            <a:r>
              <a:rPr lang="en-US" altLang="en-US" dirty="0">
                <a:solidFill>
                  <a:schemeClr val="tx1"/>
                </a:solidFill>
              </a:rPr>
              <a:t> </a:t>
            </a:r>
            <a:r>
              <a:rPr lang="en-US" altLang="en-US" dirty="0" err="1">
                <a:solidFill>
                  <a:schemeClr val="tx1"/>
                </a:solidFill>
              </a:rPr>
              <a:t>liền</a:t>
            </a:r>
            <a:r>
              <a:rPr lang="en-US" altLang="en-US" dirty="0">
                <a:solidFill>
                  <a:schemeClr val="tx1"/>
                </a:solidFill>
              </a:rPr>
              <a:t> </a:t>
            </a:r>
            <a:r>
              <a:rPr lang="en-US" altLang="en-US" dirty="0" err="1">
                <a:solidFill>
                  <a:schemeClr val="tx1"/>
                </a:solidFill>
              </a:rPr>
              <a:t>với</a:t>
            </a:r>
            <a:r>
              <a:rPr lang="en-US" altLang="en-US" dirty="0">
                <a:solidFill>
                  <a:schemeClr val="tx1"/>
                </a:solidFill>
              </a:rPr>
              <a:t> </a:t>
            </a:r>
            <a:r>
              <a:rPr lang="en-US" altLang="en-US" dirty="0" err="1">
                <a:solidFill>
                  <a:schemeClr val="tx1"/>
                </a:solidFill>
              </a:rPr>
              <a:t>sự</a:t>
            </a:r>
            <a:r>
              <a:rPr lang="en-US" altLang="en-US" dirty="0">
                <a:solidFill>
                  <a:schemeClr val="tx1"/>
                </a:solidFill>
              </a:rPr>
              <a:t> </a:t>
            </a:r>
            <a:r>
              <a:rPr lang="en-US" altLang="en-US" dirty="0" err="1">
                <a:solidFill>
                  <a:schemeClr val="tx1"/>
                </a:solidFill>
              </a:rPr>
              <a:t>ổn</a:t>
            </a:r>
            <a:r>
              <a:rPr lang="en-US" altLang="en-US" dirty="0">
                <a:solidFill>
                  <a:schemeClr val="tx1"/>
                </a:solidFill>
              </a:rPr>
              <a:t> </a:t>
            </a:r>
            <a:r>
              <a:rPr lang="en-US" altLang="en-US" dirty="0" err="1">
                <a:solidFill>
                  <a:schemeClr val="tx1"/>
                </a:solidFill>
              </a:rPr>
              <a:t>định</a:t>
            </a:r>
            <a:r>
              <a:rPr lang="en-US" altLang="en-US" dirty="0">
                <a:solidFill>
                  <a:schemeClr val="tx1"/>
                </a:solidFill>
              </a:rPr>
              <a:t> </a:t>
            </a:r>
            <a:r>
              <a:rPr lang="en-US" altLang="en-US" dirty="0" err="1">
                <a:solidFill>
                  <a:schemeClr val="tx1"/>
                </a:solidFill>
              </a:rPr>
              <a:t>và</a:t>
            </a:r>
            <a:r>
              <a:rPr lang="en-US" altLang="en-US" dirty="0">
                <a:solidFill>
                  <a:schemeClr val="tx1"/>
                </a:solidFill>
              </a:rPr>
              <a:t> </a:t>
            </a:r>
            <a:r>
              <a:rPr lang="en-US" altLang="en-US" dirty="0" err="1">
                <a:solidFill>
                  <a:schemeClr val="tx1"/>
                </a:solidFill>
              </a:rPr>
              <a:t>trung</a:t>
            </a:r>
            <a:r>
              <a:rPr lang="en-US" altLang="en-US" dirty="0">
                <a:solidFill>
                  <a:schemeClr val="tx1"/>
                </a:solidFill>
              </a:rPr>
              <a:t> </a:t>
            </a:r>
            <a:r>
              <a:rPr lang="en-US" altLang="en-US" dirty="0" err="1">
                <a:solidFill>
                  <a:schemeClr val="tx1"/>
                </a:solidFill>
              </a:rPr>
              <a:t>thành</a:t>
            </a:r>
            <a:r>
              <a:rPr lang="en-US" altLang="en-US" dirty="0">
                <a:solidFill>
                  <a:schemeClr val="tx1"/>
                </a:solidFill>
              </a:rPr>
              <a:t>, </a:t>
            </a:r>
            <a:r>
              <a:rPr lang="en-US" altLang="en-US" dirty="0" err="1">
                <a:solidFill>
                  <a:schemeClr val="tx1"/>
                </a:solidFill>
              </a:rPr>
              <a:t>góp</a:t>
            </a:r>
            <a:r>
              <a:rPr lang="en-US" altLang="en-US" dirty="0">
                <a:solidFill>
                  <a:schemeClr val="tx1"/>
                </a:solidFill>
              </a:rPr>
              <a:t> </a:t>
            </a:r>
            <a:r>
              <a:rPr lang="en-US" altLang="en-US" dirty="0" err="1">
                <a:solidFill>
                  <a:schemeClr val="tx1"/>
                </a:solidFill>
              </a:rPr>
              <a:t>phần</a:t>
            </a:r>
            <a:r>
              <a:rPr lang="en-US" altLang="en-US" dirty="0">
                <a:solidFill>
                  <a:schemeClr val="tx1"/>
                </a:solidFill>
              </a:rPr>
              <a:t> </a:t>
            </a:r>
            <a:r>
              <a:rPr lang="en-US" altLang="en-US" dirty="0" err="1">
                <a:solidFill>
                  <a:schemeClr val="tx1"/>
                </a:solidFill>
              </a:rPr>
              <a:t>giảm</a:t>
            </a:r>
            <a:r>
              <a:rPr lang="en-US" altLang="en-US" dirty="0">
                <a:solidFill>
                  <a:schemeClr val="tx1"/>
                </a:solidFill>
              </a:rPr>
              <a:t> </a:t>
            </a:r>
            <a:r>
              <a:rPr lang="en-US" altLang="en-US" dirty="0" err="1">
                <a:solidFill>
                  <a:schemeClr val="tx1"/>
                </a:solidFill>
              </a:rPr>
              <a:t>tỷ</a:t>
            </a:r>
            <a:r>
              <a:rPr lang="en-US" altLang="en-US" dirty="0">
                <a:solidFill>
                  <a:schemeClr val="tx1"/>
                </a:solidFill>
              </a:rPr>
              <a:t> </a:t>
            </a:r>
            <a:r>
              <a:rPr lang="en-US" altLang="en-US" dirty="0" err="1">
                <a:solidFill>
                  <a:schemeClr val="tx1"/>
                </a:solidFill>
              </a:rPr>
              <a:t>lệ</a:t>
            </a:r>
            <a:r>
              <a:rPr lang="en-US" altLang="en-US" dirty="0">
                <a:solidFill>
                  <a:schemeClr val="tx1"/>
                </a:solidFill>
              </a:rPr>
              <a:t> </a:t>
            </a:r>
            <a:r>
              <a:rPr lang="en-US" altLang="en-US" dirty="0" err="1">
                <a:solidFill>
                  <a:schemeClr val="tx1"/>
                </a:solidFill>
              </a:rPr>
              <a:t>rời</a:t>
            </a:r>
            <a:r>
              <a:rPr lang="en-US" altLang="en-US" dirty="0">
                <a:solidFill>
                  <a:schemeClr val="tx1"/>
                </a:solidFill>
              </a:rPr>
              <a:t> </a:t>
            </a:r>
            <a:r>
              <a:rPr lang="en-US" altLang="en-US" dirty="0" err="1">
                <a:solidFill>
                  <a:schemeClr val="tx1"/>
                </a:solidFill>
              </a:rPr>
              <a:t>bỏ</a:t>
            </a:r>
            <a:r>
              <a:rPr lang="en-US" altLang="en-US" dirty="0">
                <a:solidFill>
                  <a:schemeClr val="tx1"/>
                </a:solidFill>
              </a:rPr>
              <a:t>, </a:t>
            </a:r>
            <a:r>
              <a:rPr lang="en-US" altLang="en-US" dirty="0" err="1">
                <a:solidFill>
                  <a:schemeClr val="tx1"/>
                </a:solidFill>
              </a:rPr>
              <a:t>đặc</a:t>
            </a:r>
            <a:r>
              <a:rPr lang="en-US" altLang="en-US" dirty="0">
                <a:solidFill>
                  <a:schemeClr val="tx1"/>
                </a:solidFill>
              </a:rPr>
              <a:t> </a:t>
            </a:r>
            <a:r>
              <a:rPr lang="en-US" altLang="en-US" dirty="0" err="1">
                <a:solidFill>
                  <a:schemeClr val="tx1"/>
                </a:solidFill>
              </a:rPr>
              <a:t>biệt</a:t>
            </a:r>
            <a:r>
              <a:rPr lang="en-US" altLang="en-US" dirty="0">
                <a:solidFill>
                  <a:schemeClr val="tx1"/>
                </a:solidFill>
              </a:rPr>
              <a:t> ở </a:t>
            </a:r>
            <a:r>
              <a:rPr lang="en-US" altLang="en-US" dirty="0" err="1">
                <a:solidFill>
                  <a:schemeClr val="tx1"/>
                </a:solidFill>
              </a:rPr>
              <a:t>các</a:t>
            </a:r>
            <a:r>
              <a:rPr lang="en-US" altLang="en-US" dirty="0">
                <a:solidFill>
                  <a:schemeClr val="tx1"/>
                </a:solidFill>
              </a:rPr>
              <a:t> </a:t>
            </a:r>
            <a:r>
              <a:rPr lang="en-US" altLang="en-US" dirty="0" err="1">
                <a:solidFill>
                  <a:schemeClr val="tx1"/>
                </a:solidFill>
              </a:rPr>
              <a:t>phân</a:t>
            </a:r>
            <a:r>
              <a:rPr lang="en-US" altLang="en-US" dirty="0">
                <a:solidFill>
                  <a:schemeClr val="tx1"/>
                </a:solidFill>
              </a:rPr>
              <a:t> </a:t>
            </a:r>
            <a:r>
              <a:rPr lang="en-US" altLang="en-US" dirty="0" err="1">
                <a:solidFill>
                  <a:schemeClr val="tx1"/>
                </a:solidFill>
              </a:rPr>
              <a:t>khúc</a:t>
            </a:r>
            <a:r>
              <a:rPr lang="en-US" altLang="en-US" dirty="0">
                <a:solidFill>
                  <a:schemeClr val="tx1"/>
                </a:solidFill>
              </a:rPr>
              <a:t> </a:t>
            </a:r>
            <a:r>
              <a:rPr lang="en-US" altLang="en-US" dirty="0" err="1">
                <a:solidFill>
                  <a:schemeClr val="tx1"/>
                </a:solidFill>
              </a:rPr>
              <a:t>khách</a:t>
            </a:r>
            <a:r>
              <a:rPr lang="en-US" altLang="en-US" dirty="0">
                <a:solidFill>
                  <a:schemeClr val="tx1"/>
                </a:solidFill>
              </a:rPr>
              <a:t> </a:t>
            </a:r>
            <a:r>
              <a:rPr lang="en-US" altLang="en-US" dirty="0" err="1">
                <a:solidFill>
                  <a:schemeClr val="tx1"/>
                </a:solidFill>
              </a:rPr>
              <a:t>hàng</a:t>
            </a:r>
            <a:r>
              <a:rPr lang="en-US" altLang="en-US" dirty="0">
                <a:solidFill>
                  <a:schemeClr val="tx1"/>
                </a:solidFill>
              </a:rPr>
              <a:t> </a:t>
            </a:r>
            <a:r>
              <a:rPr lang="en-US" altLang="en-US" dirty="0" err="1">
                <a:solidFill>
                  <a:schemeClr val="tx1"/>
                </a:solidFill>
              </a:rPr>
              <a:t>lâu</a:t>
            </a:r>
            <a:r>
              <a:rPr lang="en-US" altLang="en-US" dirty="0">
                <a:solidFill>
                  <a:schemeClr val="tx1"/>
                </a:solidFill>
              </a:rPr>
              <a:t> </a:t>
            </a:r>
            <a:r>
              <a:rPr lang="en-US" altLang="en-US" dirty="0" err="1">
                <a:solidFill>
                  <a:schemeClr val="tx1"/>
                </a:solidFill>
              </a:rPr>
              <a:t>năm</a:t>
            </a:r>
            <a:r>
              <a:rPr lang="en-US" altLang="en-US" dirty="0">
                <a:solidFill>
                  <a:schemeClr val="tx1"/>
                </a:solidFill>
              </a:rPr>
              <a:t>.</a:t>
            </a:r>
          </a:p>
        </p:txBody>
      </p:sp>
    </p:spTree>
    <p:extLst>
      <p:ext uri="{BB962C8B-B14F-4D97-AF65-F5344CB8AC3E}">
        <p14:creationId xmlns:p14="http://schemas.microsoft.com/office/powerpoint/2010/main" val="254867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E0490B-80B2-F222-05EC-A00F7528F8D7}"/>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A8AB53B-4546-FEDA-F164-83D87015011B}"/>
              </a:ext>
            </a:extLst>
          </p:cNvPr>
          <p:cNvSpPr>
            <a:spLocks noGrp="1"/>
          </p:cNvSpPr>
          <p:nvPr>
            <p:ph type="title"/>
          </p:nvPr>
        </p:nvSpPr>
        <p:spPr>
          <a:xfrm>
            <a:off x="210776" y="342307"/>
            <a:ext cx="10369550" cy="960000"/>
          </a:xfrm>
        </p:spPr>
        <p:txBody>
          <a:bodyPr vert="horz" lIns="91440" tIns="45720" rIns="91440" bIns="45720" rtlCol="0" anchor="ctr">
            <a:normAutofit/>
          </a:bodyPr>
          <a:lstStyle/>
          <a:p>
            <a:pPr defTabSz="914400"/>
            <a:r>
              <a:rPr lang="en-US" sz="3600" kern="1200" dirty="0" err="1">
                <a:solidFill>
                  <a:schemeClr val="tx1"/>
                </a:solidFill>
                <a:latin typeface="+mj-lt"/>
                <a:ea typeface="+mj-ea"/>
                <a:cs typeface="+mj-cs"/>
              </a:rPr>
              <a:t>Phân</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khúc</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theo</a:t>
            </a:r>
            <a:r>
              <a:rPr lang="en-US" sz="3600" kern="1200" dirty="0">
                <a:solidFill>
                  <a:schemeClr val="tx1"/>
                </a:solidFill>
                <a:latin typeface="+mj-lt"/>
                <a:ea typeface="+mj-ea"/>
                <a:cs typeface="+mj-cs"/>
              </a:rPr>
              <a:t> </a:t>
            </a:r>
            <a:r>
              <a:rPr lang="vi-VN" sz="3600" kern="1200" dirty="0">
                <a:solidFill>
                  <a:schemeClr val="tx1"/>
                </a:solidFill>
                <a:latin typeface="+mj-lt"/>
                <a:ea typeface="+mj-ea"/>
                <a:cs typeface="+mj-cs"/>
              </a:rPr>
              <a:t>chi phí</a:t>
            </a:r>
            <a:endParaRPr lang="en-US" sz="3600" kern="1200" dirty="0">
              <a:solidFill>
                <a:schemeClr val="tx1"/>
              </a:solidFill>
              <a:latin typeface="+mj-lt"/>
              <a:ea typeface="+mj-ea"/>
              <a:cs typeface="+mj-cs"/>
            </a:endParaRPr>
          </a:p>
        </p:txBody>
      </p:sp>
      <p:sp>
        <p:nvSpPr>
          <p:cNvPr id="3" name="Footer Placeholder 2">
            <a:extLst>
              <a:ext uri="{FF2B5EF4-FFF2-40B4-BE49-F238E27FC236}">
                <a16:creationId xmlns:a16="http://schemas.microsoft.com/office/drawing/2014/main" id="{774E18DB-97B1-6DE0-6853-A83C1657B7B3}"/>
              </a:ext>
            </a:extLst>
          </p:cNvPr>
          <p:cNvSpPr>
            <a:spLocks noGrp="1"/>
          </p:cNvSpPr>
          <p:nvPr>
            <p:ph type="ftr" sz="quarter" idx="10"/>
          </p:nvPr>
        </p:nvSpPr>
        <p:spPr/>
        <p:txBody>
          <a:bodyPr vert="horz" lIns="91440" tIns="45720" rIns="91440" bIns="45720" rtlCol="0" anchor="ctr">
            <a:normAutofit/>
          </a:bodyPr>
          <a:lstStyle/>
          <a:p>
            <a:pPr>
              <a:spcAft>
                <a:spcPts val="600"/>
              </a:spcAft>
            </a:pPr>
            <a:r>
              <a:rPr lang="en-US" sz="1200" kern="1200" dirty="0">
                <a:latin typeface="+mn-lt"/>
                <a:ea typeface="+mn-ea"/>
                <a:cs typeface="+mn-cs"/>
              </a:rPr>
              <a:t>MAVEN CHURN TELECOM</a:t>
            </a:r>
          </a:p>
        </p:txBody>
      </p:sp>
      <p:sp>
        <p:nvSpPr>
          <p:cNvPr id="4" name="Slide Number Placeholder 3">
            <a:extLst>
              <a:ext uri="{FF2B5EF4-FFF2-40B4-BE49-F238E27FC236}">
                <a16:creationId xmlns:a16="http://schemas.microsoft.com/office/drawing/2014/main" id="{C6DD2385-E113-6947-ED8A-775A1467E3F6}"/>
              </a:ext>
            </a:extLst>
          </p:cNvPr>
          <p:cNvSpPr>
            <a:spLocks noGrp="1"/>
          </p:cNvSpPr>
          <p:nvPr>
            <p:ph type="sldNum" sz="quarter" idx="11"/>
          </p:nvPr>
        </p:nvSpPr>
        <p:spPr/>
        <p:txBody>
          <a:bodyPr vert="horz" lIns="91440" tIns="45720" rIns="91440" bIns="45720" rtlCol="0" anchor="ctr">
            <a:normAutofit/>
          </a:bodyPr>
          <a:lstStyle/>
          <a:p>
            <a:pPr algn="r">
              <a:spcAft>
                <a:spcPts val="600"/>
              </a:spcAft>
            </a:pPr>
            <a:fld id="{CF6F24BE-8BEB-403A-BDCC-38E201D0662D}" type="slidenum">
              <a:rPr lang="en-US" sz="1200">
                <a:solidFill>
                  <a:schemeClr val="tx1">
                    <a:lumMod val="50000"/>
                    <a:lumOff val="50000"/>
                  </a:schemeClr>
                </a:solidFill>
              </a:rPr>
              <a:pPr algn="r">
                <a:spcAft>
                  <a:spcPts val="600"/>
                </a:spcAft>
              </a:pPr>
              <a:t>18</a:t>
            </a:fld>
            <a:endParaRPr lang="en-US" sz="1200">
              <a:solidFill>
                <a:schemeClr val="tx1">
                  <a:lumMod val="50000"/>
                  <a:lumOff val="50000"/>
                </a:schemeClr>
              </a:solidFill>
            </a:endParaRPr>
          </a:p>
        </p:txBody>
      </p:sp>
      <p:sp>
        <p:nvSpPr>
          <p:cNvPr id="15" name="Rectangle 1">
            <a:extLst>
              <a:ext uri="{FF2B5EF4-FFF2-40B4-BE49-F238E27FC236}">
                <a16:creationId xmlns:a16="http://schemas.microsoft.com/office/drawing/2014/main" id="{C6031B30-AEF0-1094-1614-45A66DB095B2}"/>
              </a:ext>
            </a:extLst>
          </p:cNvPr>
          <p:cNvSpPr>
            <a:spLocks noGrp="1" noChangeArrowheads="1"/>
          </p:cNvSpPr>
          <p:nvPr>
            <p:ph type="body" sz="quarter" idx="4294967295"/>
          </p:nvPr>
        </p:nvSpPr>
        <p:spPr bwMode="auto">
          <a:xfrm>
            <a:off x="7924046" y="1052707"/>
            <a:ext cx="3658353" cy="5117693"/>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numCol="1" rtlCol="0" anchor="ctr" anchorCtr="0" compatLnSpc="1">
            <a:prstTxWarp prst="textNoShape">
              <a:avLst/>
            </a:prstTxWarp>
            <a:noAutofit/>
          </a:bodyPr>
          <a:lstStyle/>
          <a:p>
            <a:pPr marR="0" lvl="0" defTabSz="914400" fontAlgn="base">
              <a:lnSpc>
                <a:spcPct val="90000"/>
              </a:lnSpc>
              <a:spcBef>
                <a:spcPct val="0"/>
              </a:spcBef>
              <a:spcAft>
                <a:spcPts val="600"/>
              </a:spcAft>
              <a:buClrTx/>
              <a:buSzTx/>
              <a:tabLst/>
            </a:pPr>
            <a:r>
              <a:rPr kumimoji="0" lang="vi-VN"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H</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ành</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động</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khuyến</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nghị</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Với</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nhóm</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chi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phí</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vi-VN"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cao:</a:t>
            </a:r>
            <a:endParaRPr lang="vi-VN" altLang="en-US" b="1" dirty="0">
              <a:solidFill>
                <a:schemeClr val="tx1"/>
              </a:solidFill>
              <a:latin typeface="Arial" panose="020B060402020202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vi-VN"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Tạo các gói ưu đãi giảm giá hoặc chương trình khách hàng thân thiết cho nhóm này.</a:t>
            </a:r>
          </a:p>
          <a:p>
            <a:pPr marR="0" lvl="0" algn="l" defTabSz="914400" rtl="0" eaLnBrk="0" fontAlgn="base" latinLnBrk="0" hangingPunct="0">
              <a:lnSpc>
                <a:spcPct val="100000"/>
              </a:lnSpc>
              <a:spcBef>
                <a:spcPct val="0"/>
              </a:spcBef>
              <a:spcAft>
                <a:spcPct val="0"/>
              </a:spcAft>
              <a:buClrTx/>
              <a:buSzTx/>
              <a:tabLst/>
            </a:pPr>
            <a:r>
              <a:rPr kumimoji="0" lang="vi-VN"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Cung cấp thêm dịch vụ giá trị gia tăng để tăng mức độ hài lòng, chẳng hạn như miễn phí hỗ trợ kỹ thuật hoặc giảm giá khi sử dụng dài hạn.</a:t>
            </a:r>
          </a:p>
          <a:p>
            <a:pPr marR="0" lvl="0" algn="l" defTabSz="914400" rtl="0" eaLnBrk="0" fontAlgn="base" latinLnBrk="0" hangingPunct="0">
              <a:lnSpc>
                <a:spcPct val="100000"/>
              </a:lnSpc>
              <a:spcBef>
                <a:spcPct val="0"/>
              </a:spcBef>
              <a:spcAft>
                <a:spcPct val="0"/>
              </a:spcAft>
              <a:buClrTx/>
              <a:buSzTx/>
              <a:tabLst/>
            </a:pPr>
            <a:r>
              <a:rPr kumimoji="0" lang="vi-VN"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Khảo sát khách hàng để hiểu rõ hơn về lý do họ rời bỏ và tập trung giải quyết các điểm bất cập.</a:t>
            </a:r>
          </a:p>
          <a:p>
            <a:pPr marL="0" marR="0" lvl="0" indent="0" algn="l" defTabSz="914400" rtl="0" eaLnBrk="0" fontAlgn="base" latinLnBrk="0" hangingPunct="0">
              <a:lnSpc>
                <a:spcPct val="100000"/>
              </a:lnSpc>
              <a:spcBef>
                <a:spcPct val="0"/>
              </a:spcBef>
              <a:spcAft>
                <a:spcPct val="0"/>
              </a:spcAft>
              <a:buClrTx/>
              <a:buSzTx/>
              <a:tabLst/>
            </a:pPr>
            <a:r>
              <a:rPr lang="vi-VN" altLang="en-US" b="1" dirty="0">
                <a:solidFill>
                  <a:schemeClr val="tx1"/>
                </a:solidFill>
                <a:latin typeface="Arial" panose="020B0604020202020204" pitchFamily="34" charset="0"/>
                <a:cs typeface="Arial" panose="020B0604020202020204" pitchFamily="34" charset="0"/>
              </a:rPr>
              <a:t>Với nhóm chi phí trung bình:</a:t>
            </a:r>
          </a:p>
          <a:p>
            <a:pPr marL="0" marR="0" lvl="0" indent="0" algn="l" defTabSz="914400" rtl="0" eaLnBrk="0" fontAlgn="base" latinLnBrk="0" hangingPunct="0">
              <a:lnSpc>
                <a:spcPct val="100000"/>
              </a:lnSpc>
              <a:spcBef>
                <a:spcPct val="0"/>
              </a:spcBef>
              <a:spcAft>
                <a:spcPct val="0"/>
              </a:spcAft>
              <a:buClrTx/>
              <a:buSzTx/>
              <a:tabLst/>
            </a:pPr>
            <a:r>
              <a:rPr lang="vi-VN" dirty="0">
                <a:latin typeface="Arial" panose="020B0604020202020204" pitchFamily="34" charset="0"/>
                <a:cs typeface="Arial" panose="020B0604020202020204" pitchFamily="34" charset="0"/>
              </a:rPr>
              <a:t>- Tăng cường chăm sóc khách hàng, đặc biệt là với nhóm khách hàng sắp rời bỏ (có dấu hiệu không sử dụng dịch vụ thường xuyên).</a:t>
            </a:r>
          </a:p>
          <a:p>
            <a:pPr marL="0" marR="0" lvl="0" indent="0" algn="l" defTabSz="914400" rtl="0" eaLnBrk="0" fontAlgn="base" latinLnBrk="0" hangingPunct="0">
              <a:lnSpc>
                <a:spcPct val="100000"/>
              </a:lnSpc>
              <a:spcBef>
                <a:spcPct val="0"/>
              </a:spcBef>
              <a:spcAft>
                <a:spcPct val="0"/>
              </a:spcAft>
              <a:buClrTx/>
              <a:buSzTx/>
              <a:tabLst/>
            </a:pPr>
            <a:r>
              <a:rPr lang="vi-VN" altLang="en-US" dirty="0">
                <a:solidFill>
                  <a:schemeClr val="tx1"/>
                </a:solidFill>
                <a:latin typeface="Arial" panose="020B0604020202020204" pitchFamily="34" charset="0"/>
                <a:cs typeface="Arial" panose="020B0604020202020204" pitchFamily="34" charset="0"/>
              </a:rPr>
              <a:t>- Đảm bảo khách hàng nhận thấy giá trị tương xứng với số tiền họ đang trả.</a:t>
            </a:r>
          </a:p>
          <a:p>
            <a:pPr marL="0" marR="0" lvl="0" indent="0" algn="l" defTabSz="914400" rtl="0" eaLnBrk="0" fontAlgn="base" latinLnBrk="0" hangingPunct="0">
              <a:lnSpc>
                <a:spcPct val="100000"/>
              </a:lnSpc>
              <a:spcBef>
                <a:spcPct val="0"/>
              </a:spcBef>
              <a:spcAft>
                <a:spcPct val="0"/>
              </a:spcAft>
              <a:buClrTx/>
              <a:buSzTx/>
              <a:tabLst/>
            </a:pPr>
            <a:r>
              <a:rPr lang="vi-VN" altLang="en-US" b="1" dirty="0">
                <a:solidFill>
                  <a:schemeClr val="tx1"/>
                </a:solidFill>
                <a:latin typeface="Arial" panose="020B0604020202020204" pitchFamily="34" charset="0"/>
                <a:cs typeface="Arial" panose="020B0604020202020204" pitchFamily="34" charset="0"/>
              </a:rPr>
              <a:t>Với nhóm chi phí thấp:</a:t>
            </a:r>
            <a:endParaRPr lang="vi-VN" b="1" dirty="0">
              <a:latin typeface="Arial" panose="020B0604020202020204" pitchFamily="34" charset="0"/>
              <a:cs typeface="Arial" panose="020B0604020202020204" pitchFamily="34" charset="0"/>
            </a:endParaRPr>
          </a:p>
          <a:p>
            <a:pPr marL="0" lvl="2">
              <a:lnSpc>
                <a:spcPct val="100000"/>
              </a:lnSpc>
            </a:pPr>
            <a:r>
              <a:rPr lang="vi-VN" sz="1200" b="1" dirty="0">
                <a:latin typeface="Arial" panose="020B0604020202020204" pitchFamily="34" charset="0"/>
                <a:cs typeface="Arial" panose="020B0604020202020204" pitchFamily="34" charset="0"/>
              </a:rPr>
              <a:t>- </a:t>
            </a:r>
            <a:r>
              <a:rPr lang="vi-VN" sz="1200" dirty="0">
                <a:latin typeface="Arial" panose="020B0604020202020204" pitchFamily="34" charset="0"/>
                <a:cs typeface="Arial" panose="020B0604020202020204" pitchFamily="34" charset="0"/>
              </a:rPr>
              <a:t>Tiếp tục duy trì mức độ hài lòng của khách hàng bằng cách cung cấp dịch vụ ổn định và hỗ trợ khách hàng nhanh chóng.</a:t>
            </a:r>
          </a:p>
          <a:p>
            <a:pPr marL="0" lvl="2">
              <a:lnSpc>
                <a:spcPct val="100000"/>
              </a:lnSpc>
            </a:pPr>
            <a:r>
              <a:rPr lang="vi-VN" sz="1200" dirty="0">
                <a:latin typeface="Arial" panose="020B0604020202020204" pitchFamily="34" charset="0"/>
                <a:cs typeface="Arial" panose="020B0604020202020204" pitchFamily="34" charset="0"/>
              </a:rPr>
              <a:t>- Cung cấp các gói dịch vụ nâng cao với mức giá hợp lý để tăng doanh thu từ nhóm này.</a:t>
            </a:r>
          </a:p>
          <a:p>
            <a:pPr marL="0" lvl="2">
              <a:lnSpc>
                <a:spcPct val="100000"/>
              </a:lnSpc>
            </a:pPr>
            <a:r>
              <a:rPr lang="vi-VN" sz="1200" dirty="0">
                <a:latin typeface="Arial" panose="020B0604020202020204" pitchFamily="34" charset="0"/>
                <a:cs typeface="Arial" panose="020B0604020202020204" pitchFamily="34" charset="0"/>
              </a:rPr>
              <a:t>- Xây dựng chương trình quảng bá khuyến khích nhóm này giới thiệu dịch vụ cho người thân hoặc bạn bè.</a:t>
            </a:r>
          </a:p>
          <a:p>
            <a:pPr marL="0" marR="0" lvl="0" indent="0" algn="l" defTabSz="914400" rtl="0" eaLnBrk="0" fontAlgn="base" latinLnBrk="0" hangingPunct="0">
              <a:lnSpc>
                <a:spcPct val="100000"/>
              </a:lnSpc>
              <a:spcBef>
                <a:spcPct val="0"/>
              </a:spcBef>
              <a:spcAft>
                <a:spcPct val="0"/>
              </a:spcAft>
              <a:buClrTx/>
              <a:buSzTx/>
              <a:tabLst/>
            </a:pPr>
            <a:endParaRPr lang="vi-VN" altLang="en-US" dirty="0">
              <a:solidFill>
                <a:schemeClr val="tx1"/>
              </a:solidFill>
              <a:latin typeface="Arial" panose="020B0604020202020204" pitchFamily="34" charset="0"/>
              <a:cs typeface="Arial" panose="020B0604020202020204" pitchFamily="34" charset="0"/>
            </a:endParaRPr>
          </a:p>
        </p:txBody>
      </p:sp>
      <p:sp>
        <p:nvSpPr>
          <p:cNvPr id="18" name="Rectangle 1">
            <a:extLst>
              <a:ext uri="{FF2B5EF4-FFF2-40B4-BE49-F238E27FC236}">
                <a16:creationId xmlns:a16="http://schemas.microsoft.com/office/drawing/2014/main" id="{8D378188-136F-D527-C392-56B06833D755}"/>
              </a:ext>
            </a:extLst>
          </p:cNvPr>
          <p:cNvSpPr txBox="1">
            <a:spLocks noChangeArrowheads="1"/>
          </p:cNvSpPr>
          <p:nvPr/>
        </p:nvSpPr>
        <p:spPr bwMode="auto">
          <a:xfrm>
            <a:off x="210776" y="4559084"/>
            <a:ext cx="6888703" cy="22989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tx1"/>
                </a:solidFill>
              </a:rPr>
              <a:t>Xu </a:t>
            </a:r>
            <a:r>
              <a:rPr lang="en-US" altLang="en-US" b="1" dirty="0" err="1">
                <a:solidFill>
                  <a:schemeClr val="tx1"/>
                </a:solidFill>
              </a:rPr>
              <a:t>hướng</a:t>
            </a:r>
            <a:r>
              <a:rPr lang="en-US" altLang="en-US" dirty="0">
                <a:solidFill>
                  <a:schemeClr val="tx1"/>
                </a:solidFill>
              </a:rPr>
              <a:t>: </a:t>
            </a:r>
            <a:endParaRPr lang="vi-VN" altLang="en-US" dirty="0">
              <a:solidFill>
                <a:schemeClr val="tx1"/>
              </a:solidFill>
            </a:endParaRPr>
          </a:p>
          <a:p>
            <a:pPr marL="171450" marR="0" lvl="0" indent="-17145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Nhóm</a:t>
            </a:r>
            <a:r>
              <a:rPr kumimoji="0" lang="en-US" altLang="en-US" sz="1200" b="0" i="0" u="none" strike="noStrike" cap="none" normalizeH="0" baseline="0" dirty="0">
                <a:ln>
                  <a:noFill/>
                </a:ln>
                <a:solidFill>
                  <a:schemeClr val="tx1"/>
                </a:solidFill>
                <a:effectLst/>
                <a:latin typeface="Arial" panose="020B0604020202020204" pitchFamily="34" charset="0"/>
              </a:rPr>
              <a:t> chi </a:t>
            </a:r>
            <a:r>
              <a:rPr kumimoji="0" lang="en-US" altLang="en-US" sz="1200" b="0" i="0" u="none" strike="noStrike" cap="none" normalizeH="0" baseline="0" dirty="0" err="1">
                <a:ln>
                  <a:noFill/>
                </a:ln>
                <a:solidFill>
                  <a:schemeClr val="tx1"/>
                </a:solidFill>
                <a:effectLst/>
                <a:latin typeface="Arial" panose="020B0604020202020204" pitchFamily="34" charset="0"/>
              </a:rPr>
              <a:t>phí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thì</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lang="vi-VN" altLang="en-US" dirty="0">
                <a:solidFill>
                  <a:schemeClr val="tx1"/>
                </a:solidFill>
                <a:latin typeface="Arial" panose="020B0604020202020204" pitchFamily="34" charset="0"/>
              </a:rPr>
              <a:t> cao 35.36%, tổng chi phí của nhóm này trung bình 3450.39 đô, có thể cho thấy khách hàng trong nhóm này đã gắng bó lâu dài nhưng chi phí tích lũy trở nên quá cao. Điều này cho thấy giá cao là một trong những nguyên nhân lớn khiến khách hàng rời bỏ</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latin typeface="Arial" panose="020B0604020202020204" pitchFamily="34" charset="0"/>
              </a:rPr>
              <a:t>Nhóm chi phí trung bình mặc dù có mức giá phù hợp, nhóm này vẫn bị áp lực bởi áp lực tài chính hoặc sự hài lòng trong thời gian dài.</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latin typeface="Arial" panose="020B0604020202020204" pitchFamily="34" charset="0"/>
              </a:rPr>
              <a:t>Nhóm chi phí thấp cho ta thấy khách hàng rất trung thành với dịch vụ, chỉ số rời bỏ rất thấp 9.8%. Nhóm khách hàng này thường sử dụng các gói dịch vụ đơn giản nên có giá cả hợp lý,  đây là yếu tố chính giúp nhóm này duy trì tỷ lệ rời bỏ thấp</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11490B6-3A6C-3CF5-BF12-2D1B47B44C08}"/>
              </a:ext>
            </a:extLst>
          </p:cNvPr>
          <p:cNvPicPr>
            <a:picLocks noChangeAspect="1"/>
          </p:cNvPicPr>
          <p:nvPr/>
        </p:nvPicPr>
        <p:blipFill>
          <a:blip r:embed="rId3"/>
          <a:stretch>
            <a:fillRect/>
          </a:stretch>
        </p:blipFill>
        <p:spPr>
          <a:xfrm>
            <a:off x="52213" y="1679107"/>
            <a:ext cx="7807033" cy="2988119"/>
          </a:xfrm>
          <a:prstGeom prst="rect">
            <a:avLst/>
          </a:prstGeom>
        </p:spPr>
      </p:pic>
    </p:spTree>
    <p:extLst>
      <p:ext uri="{BB962C8B-B14F-4D97-AF65-F5344CB8AC3E}">
        <p14:creationId xmlns:p14="http://schemas.microsoft.com/office/powerpoint/2010/main" val="37186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A0EAB9-E083-D099-4F35-4C7CFA9AA3E7}"/>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E1D19F6-7DBF-FE25-67E9-6A898BA866BC}"/>
              </a:ext>
            </a:extLst>
          </p:cNvPr>
          <p:cNvSpPr>
            <a:spLocks noGrp="1"/>
          </p:cNvSpPr>
          <p:nvPr>
            <p:ph type="title"/>
          </p:nvPr>
        </p:nvSpPr>
        <p:spPr>
          <a:xfrm>
            <a:off x="210776" y="342307"/>
            <a:ext cx="10369550" cy="960000"/>
          </a:xfrm>
        </p:spPr>
        <p:txBody>
          <a:bodyPr vert="horz" lIns="91440" tIns="45720" rIns="91440" bIns="45720" rtlCol="0" anchor="ctr">
            <a:normAutofit fontScale="90000"/>
          </a:bodyPr>
          <a:lstStyle/>
          <a:p>
            <a:pPr defTabSz="914400"/>
            <a:r>
              <a:rPr lang="vi-VN" sz="3600" kern="1200" dirty="0">
                <a:solidFill>
                  <a:schemeClr val="tx1"/>
                </a:solidFill>
                <a:latin typeface="+mj-lt"/>
                <a:ea typeface="+mj-ea"/>
                <a:cs typeface="+mj-cs"/>
              </a:rPr>
              <a:t>Dịch vụ công ty</a:t>
            </a:r>
            <a:br>
              <a:rPr lang="vi-VN" sz="3600" kern="1200" dirty="0">
                <a:solidFill>
                  <a:schemeClr val="tx1"/>
                </a:solidFill>
                <a:latin typeface="+mj-lt"/>
                <a:ea typeface="+mj-ea"/>
                <a:cs typeface="+mj-cs"/>
              </a:rPr>
            </a:br>
            <a:endParaRPr lang="en-US" sz="3600" kern="1200" dirty="0">
              <a:solidFill>
                <a:schemeClr val="tx1"/>
              </a:solidFill>
              <a:latin typeface="+mj-lt"/>
              <a:ea typeface="+mj-ea"/>
              <a:cs typeface="+mj-cs"/>
            </a:endParaRPr>
          </a:p>
        </p:txBody>
      </p:sp>
      <p:sp>
        <p:nvSpPr>
          <p:cNvPr id="3" name="Footer Placeholder 2">
            <a:extLst>
              <a:ext uri="{FF2B5EF4-FFF2-40B4-BE49-F238E27FC236}">
                <a16:creationId xmlns:a16="http://schemas.microsoft.com/office/drawing/2014/main" id="{26CD5BCC-E278-D173-030B-9E2DC6372BD0}"/>
              </a:ext>
            </a:extLst>
          </p:cNvPr>
          <p:cNvSpPr>
            <a:spLocks noGrp="1"/>
          </p:cNvSpPr>
          <p:nvPr>
            <p:ph type="ftr" sz="quarter" idx="10"/>
          </p:nvPr>
        </p:nvSpPr>
        <p:spPr/>
        <p:txBody>
          <a:bodyPr vert="horz" lIns="91440" tIns="45720" rIns="91440" bIns="45720" rtlCol="0" anchor="ctr">
            <a:normAutofit/>
          </a:bodyPr>
          <a:lstStyle/>
          <a:p>
            <a:pPr>
              <a:spcAft>
                <a:spcPts val="600"/>
              </a:spcAft>
            </a:pPr>
            <a:r>
              <a:rPr lang="en-US" sz="1200" kern="1200" dirty="0">
                <a:latin typeface="+mn-lt"/>
                <a:ea typeface="+mn-ea"/>
                <a:cs typeface="+mn-cs"/>
              </a:rPr>
              <a:t>MAVEN CHURN TELECOM</a:t>
            </a:r>
          </a:p>
        </p:txBody>
      </p:sp>
      <p:sp>
        <p:nvSpPr>
          <p:cNvPr id="4" name="Slide Number Placeholder 3">
            <a:extLst>
              <a:ext uri="{FF2B5EF4-FFF2-40B4-BE49-F238E27FC236}">
                <a16:creationId xmlns:a16="http://schemas.microsoft.com/office/drawing/2014/main" id="{8795A48A-EA8F-B01C-62AE-BE61BB62FC00}"/>
              </a:ext>
            </a:extLst>
          </p:cNvPr>
          <p:cNvSpPr>
            <a:spLocks noGrp="1"/>
          </p:cNvSpPr>
          <p:nvPr>
            <p:ph type="sldNum" sz="quarter" idx="11"/>
          </p:nvPr>
        </p:nvSpPr>
        <p:spPr/>
        <p:txBody>
          <a:bodyPr vert="horz" lIns="91440" tIns="45720" rIns="91440" bIns="45720" rtlCol="0" anchor="ctr">
            <a:normAutofit/>
          </a:bodyPr>
          <a:lstStyle/>
          <a:p>
            <a:pPr algn="r">
              <a:spcAft>
                <a:spcPts val="600"/>
              </a:spcAft>
            </a:pPr>
            <a:fld id="{CF6F24BE-8BEB-403A-BDCC-38E201D0662D}" type="slidenum">
              <a:rPr lang="en-US" sz="1200">
                <a:solidFill>
                  <a:schemeClr val="tx1">
                    <a:lumMod val="50000"/>
                    <a:lumOff val="50000"/>
                  </a:schemeClr>
                </a:solidFill>
              </a:rPr>
              <a:pPr algn="r">
                <a:spcAft>
                  <a:spcPts val="600"/>
                </a:spcAft>
              </a:pPr>
              <a:t>19</a:t>
            </a:fld>
            <a:endParaRPr lang="en-US" sz="1200">
              <a:solidFill>
                <a:schemeClr val="tx1">
                  <a:lumMod val="50000"/>
                  <a:lumOff val="50000"/>
                </a:schemeClr>
              </a:solidFill>
            </a:endParaRPr>
          </a:p>
        </p:txBody>
      </p:sp>
      <p:sp>
        <p:nvSpPr>
          <p:cNvPr id="15" name="Rectangle 1">
            <a:extLst>
              <a:ext uri="{FF2B5EF4-FFF2-40B4-BE49-F238E27FC236}">
                <a16:creationId xmlns:a16="http://schemas.microsoft.com/office/drawing/2014/main" id="{B52A9F09-B1AB-B385-6E07-3CC891748B5A}"/>
              </a:ext>
            </a:extLst>
          </p:cNvPr>
          <p:cNvSpPr>
            <a:spLocks noGrp="1" noChangeArrowheads="1"/>
          </p:cNvSpPr>
          <p:nvPr>
            <p:ph type="body" sz="quarter" idx="4294967295"/>
          </p:nvPr>
        </p:nvSpPr>
        <p:spPr bwMode="auto">
          <a:xfrm>
            <a:off x="493921" y="5017151"/>
            <a:ext cx="7092000" cy="13392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numCol="1" rtlCol="0" anchor="ctr" anchorCtr="0" compatLnSpc="1">
            <a:prstTxWarp prst="textNoShape">
              <a:avLst/>
            </a:prstTxWarp>
            <a:noAutofit/>
          </a:bodyPr>
          <a:lstStyle/>
          <a:p>
            <a:pPr marR="0" lvl="0" defTabSz="914400" fontAlgn="base">
              <a:lnSpc>
                <a:spcPct val="90000"/>
              </a:lnSpc>
              <a:spcBef>
                <a:spcPct val="0"/>
              </a:spcBef>
              <a:spcAft>
                <a:spcPts val="600"/>
              </a:spcAft>
              <a:buClrTx/>
              <a:buSzTx/>
              <a:tabLst/>
            </a:pPr>
            <a:r>
              <a:rPr kumimoji="0" lang="vi-VN"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H</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ành</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động</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khuyến</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nghị</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b="1" dirty="0" err="1">
                <a:solidFill>
                  <a:schemeClr val="tx1"/>
                </a:solidFill>
                <a:latin typeface="Arial" panose="020B0604020202020204" pitchFamily="34" charset="0"/>
                <a:cs typeface="Arial" panose="020B0604020202020204" pitchFamily="34" charset="0"/>
              </a:rPr>
              <a:t>Fiber</a:t>
            </a:r>
            <a:r>
              <a:rPr lang="vi-VN" altLang="en-US" b="1" dirty="0">
                <a:solidFill>
                  <a:schemeClr val="tx1"/>
                </a:solidFill>
                <a:latin typeface="Arial" panose="020B0604020202020204" pitchFamily="34" charset="0"/>
                <a:cs typeface="Arial" panose="020B0604020202020204" pitchFamily="34" charset="0"/>
              </a:rPr>
              <a:t> </a:t>
            </a:r>
            <a:r>
              <a:rPr lang="vi-VN" altLang="en-US" b="1" dirty="0" err="1">
                <a:solidFill>
                  <a:schemeClr val="tx1"/>
                </a:solidFill>
                <a:latin typeface="Arial" panose="020B0604020202020204" pitchFamily="34" charset="0"/>
                <a:cs typeface="Arial" panose="020B0604020202020204" pitchFamily="34" charset="0"/>
              </a:rPr>
              <a:t>Optic</a:t>
            </a:r>
            <a:r>
              <a:rPr lang="vi-VN" altLang="en-US" b="1" dirty="0">
                <a:solidFill>
                  <a:schemeClr val="tx1"/>
                </a:solidFill>
                <a:latin typeface="Arial" panose="020B0604020202020204" pitchFamily="34" charset="0"/>
                <a:cs typeface="Arial" panose="020B0604020202020204" pitchFamily="34" charset="0"/>
              </a:rPr>
              <a:t>: </a:t>
            </a:r>
            <a:r>
              <a:rPr lang="vi-VN" altLang="en-US" dirty="0">
                <a:solidFill>
                  <a:schemeClr val="tx1"/>
                </a:solidFill>
                <a:latin typeface="Arial" panose="020B0604020202020204" pitchFamily="34" charset="0"/>
                <a:cs typeface="Arial" panose="020B0604020202020204" pitchFamily="34" charset="0"/>
              </a:rPr>
              <a:t>Nên tập trung cải thiện chất lượng hoặc giảm chi phí cho </a:t>
            </a:r>
            <a:r>
              <a:rPr lang="vi-VN" altLang="en-US" dirty="0" err="1">
                <a:solidFill>
                  <a:schemeClr val="tx1"/>
                </a:solidFill>
                <a:latin typeface="Arial" panose="020B0604020202020204" pitchFamily="34" charset="0"/>
                <a:cs typeface="Arial" panose="020B0604020202020204" pitchFamily="34" charset="0"/>
              </a:rPr>
              <a:t>Fiber</a:t>
            </a:r>
            <a:r>
              <a:rPr lang="vi-VN" altLang="en-US" dirty="0">
                <a:solidFill>
                  <a:schemeClr val="tx1"/>
                </a:solidFill>
                <a:latin typeface="Arial" panose="020B0604020202020204" pitchFamily="34" charset="0"/>
                <a:cs typeface="Arial" panose="020B0604020202020204" pitchFamily="34" charset="0"/>
              </a:rPr>
              <a:t> </a:t>
            </a:r>
            <a:r>
              <a:rPr lang="vi-VN" altLang="en-US" dirty="0" err="1">
                <a:solidFill>
                  <a:schemeClr val="tx1"/>
                </a:solidFill>
                <a:latin typeface="Arial" panose="020B0604020202020204" pitchFamily="34" charset="0"/>
                <a:cs typeface="Arial" panose="020B0604020202020204" pitchFamily="34" charset="0"/>
              </a:rPr>
              <a:t>Optic</a:t>
            </a:r>
            <a:r>
              <a:rPr lang="vi-VN" altLang="en-US" dirty="0">
                <a:solidFill>
                  <a:schemeClr val="tx1"/>
                </a:solidFill>
                <a:latin typeface="Arial" panose="020B0604020202020204" pitchFamily="34" charset="0"/>
                <a:cs typeface="Arial" panose="020B0604020202020204" pitchFamily="34" charset="0"/>
              </a:rPr>
              <a:t> để giữ chân khách hàng.</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b="1" dirty="0">
                <a:solidFill>
                  <a:schemeClr val="tx1"/>
                </a:solidFill>
                <a:latin typeface="Arial" panose="020B0604020202020204" pitchFamily="34" charset="0"/>
                <a:cs typeface="Arial" panose="020B0604020202020204" pitchFamily="34" charset="0"/>
              </a:rPr>
              <a:t>DSL</a:t>
            </a:r>
            <a:r>
              <a:rPr lang="vi-VN" altLang="en-US" dirty="0">
                <a:solidFill>
                  <a:schemeClr val="tx1"/>
                </a:solidFill>
                <a:latin typeface="Arial" panose="020B0604020202020204" pitchFamily="34" charset="0"/>
                <a:cs typeface="Arial" panose="020B0604020202020204" pitchFamily="34" charset="0"/>
              </a:rPr>
              <a:t>: Quảng bá mạnh hơn dịch vụ DSL như một lựa chọn đáng tin cậy với giá phải chăng.</a:t>
            </a:r>
          </a:p>
        </p:txBody>
      </p:sp>
      <p:sp>
        <p:nvSpPr>
          <p:cNvPr id="18" name="Rectangle 1">
            <a:extLst>
              <a:ext uri="{FF2B5EF4-FFF2-40B4-BE49-F238E27FC236}">
                <a16:creationId xmlns:a16="http://schemas.microsoft.com/office/drawing/2014/main" id="{8EEFB5F3-A18F-3B33-945D-D3D4948861EF}"/>
              </a:ext>
            </a:extLst>
          </p:cNvPr>
          <p:cNvSpPr txBox="1">
            <a:spLocks noChangeArrowheads="1"/>
          </p:cNvSpPr>
          <p:nvPr/>
        </p:nvSpPr>
        <p:spPr bwMode="auto">
          <a:xfrm>
            <a:off x="493921" y="1840849"/>
            <a:ext cx="6888703" cy="22989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tabLst/>
            </a:pPr>
            <a:r>
              <a:rPr lang="en-US" altLang="en-US" sz="1400" b="1" dirty="0">
                <a:solidFill>
                  <a:schemeClr val="tx1"/>
                </a:solidFill>
              </a:rPr>
              <a:t>Xu </a:t>
            </a:r>
            <a:r>
              <a:rPr lang="en-US" altLang="en-US" sz="1400" b="1" dirty="0" err="1">
                <a:solidFill>
                  <a:schemeClr val="tx1"/>
                </a:solidFill>
              </a:rPr>
              <a:t>hướng</a:t>
            </a:r>
            <a:r>
              <a:rPr lang="en-US" altLang="en-US" sz="1400" dirty="0">
                <a:solidFill>
                  <a:schemeClr val="tx1"/>
                </a:solidFill>
              </a:rPr>
              <a:t>: </a:t>
            </a:r>
            <a:endParaRPr lang="vi-VN" altLang="en-US" sz="1400" dirty="0">
              <a:solidFill>
                <a:schemeClr val="tx1"/>
              </a:solidFill>
            </a:endParaRP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sz="1400" b="1" dirty="0" err="1">
                <a:solidFill>
                  <a:schemeClr val="tx1"/>
                </a:solidFill>
              </a:rPr>
              <a:t>Fiber</a:t>
            </a:r>
            <a:r>
              <a:rPr lang="vi-VN" altLang="en-US" sz="1400" b="1" dirty="0">
                <a:solidFill>
                  <a:schemeClr val="tx1"/>
                </a:solidFill>
              </a:rPr>
              <a:t> </a:t>
            </a:r>
            <a:r>
              <a:rPr lang="vi-VN" altLang="en-US" sz="1400" b="1" dirty="0" err="1">
                <a:solidFill>
                  <a:schemeClr val="tx1"/>
                </a:solidFill>
              </a:rPr>
              <a:t>Optic</a:t>
            </a:r>
            <a:r>
              <a:rPr lang="vi-VN" altLang="en-US" sz="1400" dirty="0">
                <a:solidFill>
                  <a:schemeClr val="tx1"/>
                </a:solidFill>
              </a:rPr>
              <a:t>: Có </a:t>
            </a:r>
            <a:r>
              <a:rPr lang="vi-VN" altLang="en-US" sz="1400" b="1" dirty="0">
                <a:solidFill>
                  <a:schemeClr val="tx1"/>
                </a:solidFill>
              </a:rPr>
              <a:t>3,096</a:t>
            </a:r>
            <a:r>
              <a:rPr lang="vi-VN" altLang="en-US" sz="1400" dirty="0">
                <a:solidFill>
                  <a:schemeClr val="tx1"/>
                </a:solidFill>
              </a:rPr>
              <a:t> khách hàng sử dụng </a:t>
            </a:r>
            <a:r>
              <a:rPr lang="vi-VN" altLang="en-US" sz="1400" dirty="0" err="1">
                <a:solidFill>
                  <a:schemeClr val="tx1"/>
                </a:solidFill>
              </a:rPr>
              <a:t>Fiber</a:t>
            </a:r>
            <a:r>
              <a:rPr lang="vi-VN" altLang="en-US" sz="1400" dirty="0">
                <a:solidFill>
                  <a:schemeClr val="tx1"/>
                </a:solidFill>
              </a:rPr>
              <a:t> </a:t>
            </a:r>
            <a:r>
              <a:rPr lang="vi-VN" altLang="en-US" sz="1400" dirty="0" err="1">
                <a:solidFill>
                  <a:schemeClr val="tx1"/>
                </a:solidFill>
              </a:rPr>
              <a:t>Optic</a:t>
            </a:r>
            <a:r>
              <a:rPr lang="vi-VN" altLang="en-US" sz="1400" dirty="0">
                <a:solidFill>
                  <a:schemeClr val="tx1"/>
                </a:solidFill>
              </a:rPr>
              <a:t> đã , tỷ lệ rời bỏ chiếm </a:t>
            </a:r>
            <a:r>
              <a:rPr lang="vi-VN" altLang="en-US" sz="1400" b="1" dirty="0">
                <a:solidFill>
                  <a:schemeClr val="tx1"/>
                </a:solidFill>
              </a:rPr>
              <a:t>41.89% </a:t>
            </a:r>
            <a:r>
              <a:rPr lang="vi-VN" altLang="en-US" sz="1400" dirty="0">
                <a:solidFill>
                  <a:schemeClr val="tx1"/>
                </a:solidFill>
              </a:rPr>
              <a:t>trong nhóm này. Đây là tỷ lệ rời bỏ cao nhất, khả năng do chi phí cao hoặc chất lượng dịch vụ không đáp ứng kỳ vọng.</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sz="1400" b="1" dirty="0">
                <a:solidFill>
                  <a:schemeClr val="tx1"/>
                </a:solidFill>
              </a:rPr>
              <a:t>DSL</a:t>
            </a:r>
            <a:r>
              <a:rPr lang="vi-VN" altLang="en-US" sz="1400" dirty="0">
                <a:solidFill>
                  <a:schemeClr val="tx1"/>
                </a:solidFill>
              </a:rPr>
              <a:t>: Nhóm khách hàng sử dụng DSL có </a:t>
            </a:r>
            <a:r>
              <a:rPr lang="vi-VN" altLang="en-US" sz="1400" b="1" dirty="0">
                <a:solidFill>
                  <a:schemeClr val="tx1"/>
                </a:solidFill>
              </a:rPr>
              <a:t>2,421</a:t>
            </a:r>
            <a:r>
              <a:rPr lang="vi-VN" altLang="en-US" sz="1400" dirty="0">
                <a:solidFill>
                  <a:schemeClr val="tx1"/>
                </a:solidFill>
              </a:rPr>
              <a:t> khách hàng, tỷ lệ rời bỏ tương ứng </a:t>
            </a:r>
            <a:r>
              <a:rPr lang="vi-VN" altLang="en-US" sz="1400" b="1" dirty="0">
                <a:solidFill>
                  <a:schemeClr val="tx1"/>
                </a:solidFill>
              </a:rPr>
              <a:t>18.96%</a:t>
            </a:r>
            <a:r>
              <a:rPr lang="vi-VN" altLang="en-US" sz="1400" dirty="0">
                <a:solidFill>
                  <a:schemeClr val="tx1"/>
                </a:solidFill>
              </a:rPr>
              <a:t>. DSL có tỷ lệ rời bỏ thấp hơn </a:t>
            </a:r>
            <a:r>
              <a:rPr lang="vi-VN" altLang="en-US" sz="1400" dirty="0" err="1">
                <a:solidFill>
                  <a:schemeClr val="tx1"/>
                </a:solidFill>
              </a:rPr>
              <a:t>Fiber</a:t>
            </a:r>
            <a:r>
              <a:rPr lang="vi-VN" altLang="en-US" sz="1400" dirty="0">
                <a:solidFill>
                  <a:schemeClr val="tx1"/>
                </a:solidFill>
              </a:rPr>
              <a:t> </a:t>
            </a:r>
            <a:r>
              <a:rPr lang="vi-VN" altLang="en-US" sz="1400" dirty="0" err="1">
                <a:solidFill>
                  <a:schemeClr val="tx1"/>
                </a:solidFill>
              </a:rPr>
              <a:t>Optic</a:t>
            </a:r>
            <a:r>
              <a:rPr lang="vi-VN" altLang="en-US" sz="1400" dirty="0">
                <a:solidFill>
                  <a:schemeClr val="tx1"/>
                </a:solidFill>
              </a:rPr>
              <a:t>, có thể nhờ giá cả hợp lý hơn.</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sz="1400" b="1" dirty="0">
                <a:solidFill>
                  <a:schemeClr val="tx1"/>
                </a:solidFill>
              </a:rPr>
              <a:t>No </a:t>
            </a:r>
            <a:r>
              <a:rPr lang="vi-VN" altLang="en-US" sz="1400" b="1" dirty="0" err="1">
                <a:solidFill>
                  <a:schemeClr val="tx1"/>
                </a:solidFill>
              </a:rPr>
              <a:t>Internet</a:t>
            </a:r>
            <a:r>
              <a:rPr lang="vi-VN" altLang="en-US" sz="1400" b="1" dirty="0">
                <a:solidFill>
                  <a:schemeClr val="tx1"/>
                </a:solidFill>
              </a:rPr>
              <a:t> </a:t>
            </a:r>
            <a:r>
              <a:rPr lang="vi-VN" altLang="en-US" sz="1400" b="1" dirty="0" err="1">
                <a:solidFill>
                  <a:schemeClr val="tx1"/>
                </a:solidFill>
              </a:rPr>
              <a:t>Service</a:t>
            </a:r>
            <a:r>
              <a:rPr lang="vi-VN" altLang="en-US" sz="1400" dirty="0">
                <a:solidFill>
                  <a:schemeClr val="tx1"/>
                </a:solidFill>
              </a:rPr>
              <a:t>: Nhóm không sử dụng </a:t>
            </a:r>
            <a:r>
              <a:rPr lang="vi-VN" altLang="en-US" sz="1400" dirty="0" err="1">
                <a:solidFill>
                  <a:schemeClr val="tx1"/>
                </a:solidFill>
              </a:rPr>
              <a:t>internet</a:t>
            </a:r>
            <a:r>
              <a:rPr lang="vi-VN" altLang="en-US" sz="1400" dirty="0">
                <a:solidFill>
                  <a:schemeClr val="tx1"/>
                </a:solidFill>
              </a:rPr>
              <a:t> có </a:t>
            </a:r>
            <a:r>
              <a:rPr lang="vi-VN" altLang="en-US" sz="1400" b="1" dirty="0">
                <a:solidFill>
                  <a:schemeClr val="tx1"/>
                </a:solidFill>
              </a:rPr>
              <a:t>1,526</a:t>
            </a:r>
            <a:r>
              <a:rPr lang="vi-VN" altLang="en-US" sz="1400" dirty="0">
                <a:solidFill>
                  <a:schemeClr val="tx1"/>
                </a:solidFill>
              </a:rPr>
              <a:t> khách hàng , tỷ lệ rời bỏ </a:t>
            </a:r>
            <a:r>
              <a:rPr lang="vi-VN" altLang="en-US" sz="1400" b="1" dirty="0">
                <a:solidFill>
                  <a:schemeClr val="tx1"/>
                </a:solidFill>
              </a:rPr>
              <a:t>7.40%</a:t>
            </a:r>
            <a:r>
              <a:rPr lang="vi-VN" altLang="en-US" sz="1400" dirty="0">
                <a:solidFill>
                  <a:schemeClr val="tx1"/>
                </a:solidFill>
              </a:rPr>
              <a:t>, thấp nhất trong các nhóm, do không có dịch vụ nào để khách hàng thất vọng.</a:t>
            </a:r>
          </a:p>
        </p:txBody>
      </p:sp>
      <p:pic>
        <p:nvPicPr>
          <p:cNvPr id="2" name="Picture 1">
            <a:extLst>
              <a:ext uri="{FF2B5EF4-FFF2-40B4-BE49-F238E27FC236}">
                <a16:creationId xmlns:a16="http://schemas.microsoft.com/office/drawing/2014/main" id="{716F318B-ABE4-0CDE-A585-02F1B1B56BD9}"/>
              </a:ext>
            </a:extLst>
          </p:cNvPr>
          <p:cNvPicPr>
            <a:picLocks noChangeAspect="1"/>
          </p:cNvPicPr>
          <p:nvPr/>
        </p:nvPicPr>
        <p:blipFill>
          <a:blip r:embed="rId3"/>
          <a:srcRect l="2591" t="3417" r="67742" b="5522"/>
          <a:stretch/>
        </p:blipFill>
        <p:spPr>
          <a:xfrm>
            <a:off x="7937539" y="257663"/>
            <a:ext cx="3564000" cy="6098688"/>
          </a:xfrm>
          <a:prstGeom prst="rect">
            <a:avLst/>
          </a:prstGeom>
          <a:noFill/>
        </p:spPr>
      </p:pic>
    </p:spTree>
    <p:extLst>
      <p:ext uri="{BB962C8B-B14F-4D97-AF65-F5344CB8AC3E}">
        <p14:creationId xmlns:p14="http://schemas.microsoft.com/office/powerpoint/2010/main" val="298659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BB18F6C-BAFD-50AF-B121-8CAFBEFDE260}"/>
              </a:ext>
            </a:extLst>
          </p:cNvPr>
          <p:cNvSpPr/>
          <p:nvPr/>
        </p:nvSpPr>
        <p:spPr>
          <a:xfrm>
            <a:off x="133460" y="187200"/>
            <a:ext cx="6386400" cy="492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1CCE9-C504-5A71-764A-0E09325769BB}"/>
              </a:ext>
            </a:extLst>
          </p:cNvPr>
          <p:cNvSpPr>
            <a:spLocks noGrp="1"/>
          </p:cNvSpPr>
          <p:nvPr>
            <p:ph type="title"/>
          </p:nvPr>
        </p:nvSpPr>
        <p:spPr>
          <a:xfrm>
            <a:off x="6519860" y="619622"/>
            <a:ext cx="4448707" cy="1968969"/>
          </a:xfrm>
        </p:spPr>
        <p:txBody>
          <a:bodyPr anchor="t">
            <a:normAutofit/>
          </a:bodyPr>
          <a:lstStyle/>
          <a:p>
            <a:r>
              <a:rPr lang="en-US" dirty="0"/>
              <a:t>Problem Statement	</a:t>
            </a:r>
          </a:p>
        </p:txBody>
      </p:sp>
      <p:sp>
        <p:nvSpPr>
          <p:cNvPr id="4" name="Slide Number Placeholder 3">
            <a:extLst>
              <a:ext uri="{FF2B5EF4-FFF2-40B4-BE49-F238E27FC236}">
                <a16:creationId xmlns:a16="http://schemas.microsoft.com/office/drawing/2014/main" id="{5ED3EB63-67AF-CDE4-4C34-EF44BCB02045}"/>
              </a:ext>
            </a:extLst>
          </p:cNvPr>
          <p:cNvSpPr>
            <a:spLocks noGrp="1"/>
          </p:cNvSpPr>
          <p:nvPr>
            <p:ph type="sldNum" sz="quarter" idx="11"/>
          </p:nvPr>
        </p:nvSpPr>
        <p:spPr>
          <a:xfrm>
            <a:off x="11582399" y="6356351"/>
            <a:ext cx="609600" cy="365125"/>
          </a:xfrm>
        </p:spPr>
        <p:txBody>
          <a:bodyPr anchor="ctr">
            <a:normAutofit/>
          </a:bodyPr>
          <a:lstStyle/>
          <a:p>
            <a:pPr>
              <a:spcAft>
                <a:spcPts val="600"/>
              </a:spcAft>
            </a:pPr>
            <a:fld id="{CF6F24BE-8BEB-403A-BDCC-38E201D0662D}" type="slidenum">
              <a:rPr lang="en-ID" smtClean="0"/>
              <a:pPr>
                <a:spcAft>
                  <a:spcPts val="600"/>
                </a:spcAft>
              </a:pPr>
              <a:t>2</a:t>
            </a:fld>
            <a:endParaRPr lang="en-ID"/>
          </a:p>
        </p:txBody>
      </p:sp>
      <p:pic>
        <p:nvPicPr>
          <p:cNvPr id="1026" name="Picture 2" descr="Redefining the Approach: Asking the Right Questions to Solve the Customer  Churn Problem">
            <a:extLst>
              <a:ext uri="{FF2B5EF4-FFF2-40B4-BE49-F238E27FC236}">
                <a16:creationId xmlns:a16="http://schemas.microsoft.com/office/drawing/2014/main" id="{12DF5165-31F7-D32A-D21B-62A406D7513C}"/>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2224" r="19025" b="-1"/>
          <a:stretch/>
        </p:blipFill>
        <p:spPr bwMode="auto">
          <a:xfrm>
            <a:off x="450280" y="345610"/>
            <a:ext cx="5783772" cy="385583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3D7D5BAB-8725-B603-2BFD-58C7D026F0EC}"/>
              </a:ext>
            </a:extLst>
          </p:cNvPr>
          <p:cNvSpPr>
            <a:spLocks noGrp="1"/>
          </p:cNvSpPr>
          <p:nvPr>
            <p:ph type="body" sz="quarter" idx="24"/>
          </p:nvPr>
        </p:nvSpPr>
        <p:spPr>
          <a:xfrm>
            <a:off x="6627862" y="2842949"/>
            <a:ext cx="4448705" cy="2852921"/>
          </a:xfrm>
        </p:spPr>
        <p:txBody>
          <a:bodyPr>
            <a:normAutofit/>
          </a:bodyPr>
          <a:lstStyle/>
          <a:p>
            <a:pPr>
              <a:lnSpc>
                <a:spcPct val="120000"/>
              </a:lnSpc>
            </a:pPr>
            <a:r>
              <a:rPr lang="vi-VN" sz="1000" dirty="0"/>
              <a:t>Dự án </a:t>
            </a:r>
            <a:r>
              <a:rPr lang="vi-VN" sz="1000" dirty="0" err="1"/>
              <a:t>Maven</a:t>
            </a:r>
            <a:r>
              <a:rPr lang="vi-VN" sz="1000" dirty="0"/>
              <a:t> </a:t>
            </a:r>
            <a:r>
              <a:rPr lang="vi-VN" sz="1000" dirty="0" err="1"/>
              <a:t>Churn</a:t>
            </a:r>
            <a:r>
              <a:rPr lang="vi-VN" sz="1000" dirty="0"/>
              <a:t> </a:t>
            </a:r>
            <a:r>
              <a:rPr lang="vi-VN" sz="1000" dirty="0" err="1"/>
              <a:t>Telecom</a:t>
            </a:r>
            <a:r>
              <a:rPr lang="vi-VN" sz="1000" dirty="0"/>
              <a:t> đang đối mặt với thách thức nghiêm trọng về tỷ lệ khách hàng rời bỏ cao. Điều này dẫn đến tổn thất doanh thu đáng kể và ảnh hưởng đến lợi nhuận cũng như sự tăng trưởng tổng thể của công ty.</a:t>
            </a:r>
          </a:p>
          <a:p>
            <a:pPr>
              <a:lnSpc>
                <a:spcPct val="120000"/>
              </a:lnSpc>
            </a:pPr>
            <a:r>
              <a:rPr lang="vi-VN" sz="1000" dirty="0"/>
              <a:t>Việc hiểu rõ nguyên nhân gốc rễ của hiện tượng khách hàng rời bỏ là rất quan trọng. Dự án đặt mục tiêu xác định các yếu tố chính dẫn đến sự suy giảm khách hàng, chẳng hạn như chất lượng dịch vụ kém, hỗ trợ khách hàng không đủ hoặc các vấn đề về giá cả.</a:t>
            </a:r>
          </a:p>
          <a:p>
            <a:pPr>
              <a:lnSpc>
                <a:spcPct val="120000"/>
              </a:lnSpc>
            </a:pPr>
            <a:r>
              <a:rPr lang="vi-VN" sz="1000" dirty="0"/>
              <a:t>Sau khi được xác định, những yếu tố này sẽ tạo cơ sở cho việc phát triển các chiến lược cụ thể nhằm giảm tỷ lệ khách hàng rời bỏ và cải thiện khả năng giữ chân khách hàng. Điều này bao gồm cải thiện dịch vụ, nâng cao cơ chế hỗ trợ khách hàng và có thể điều chỉnh các gói giá.</a:t>
            </a:r>
          </a:p>
          <a:p>
            <a:pPr>
              <a:lnSpc>
                <a:spcPct val="120000"/>
              </a:lnSpc>
            </a:pPr>
            <a:endParaRPr lang="en-US" sz="1000" dirty="0"/>
          </a:p>
        </p:txBody>
      </p:sp>
      <p:sp>
        <p:nvSpPr>
          <p:cNvPr id="7" name="Text Placeholder 6">
            <a:extLst>
              <a:ext uri="{FF2B5EF4-FFF2-40B4-BE49-F238E27FC236}">
                <a16:creationId xmlns:a16="http://schemas.microsoft.com/office/drawing/2014/main" id="{D2E031FE-B5EA-A906-86B5-44988CF1C266}"/>
              </a:ext>
            </a:extLst>
          </p:cNvPr>
          <p:cNvSpPr>
            <a:spLocks noGrp="1"/>
          </p:cNvSpPr>
          <p:nvPr>
            <p:ph type="body" sz="quarter" idx="25"/>
          </p:nvPr>
        </p:nvSpPr>
        <p:spPr>
          <a:xfrm>
            <a:off x="1635271" y="4465952"/>
            <a:ext cx="5584689" cy="708878"/>
          </a:xfrm>
        </p:spPr>
        <p:txBody>
          <a:bodyPr anchor="b">
            <a:normAutofit/>
          </a:bodyPr>
          <a:lstStyle/>
          <a:p>
            <a:r>
              <a:rPr lang="vi-VN" b="1" dirty="0">
                <a:solidFill>
                  <a:schemeClr val="bg1"/>
                </a:solidFill>
              </a:rPr>
              <a:t>Vấn đề của </a:t>
            </a:r>
            <a:r>
              <a:rPr lang="vi-VN" b="1" dirty="0" err="1">
                <a:solidFill>
                  <a:schemeClr val="bg1"/>
                </a:solidFill>
              </a:rPr>
              <a:t>Customer</a:t>
            </a:r>
            <a:r>
              <a:rPr lang="vi-VN" b="1" dirty="0">
                <a:solidFill>
                  <a:schemeClr val="bg1"/>
                </a:solidFill>
              </a:rPr>
              <a:t> </a:t>
            </a:r>
            <a:r>
              <a:rPr lang="vi-VN" b="1" dirty="0" err="1">
                <a:solidFill>
                  <a:schemeClr val="bg1"/>
                </a:solidFill>
              </a:rPr>
              <a:t>Churn</a:t>
            </a:r>
            <a:endParaRPr lang="vi-VN" b="1" dirty="0">
              <a:solidFill>
                <a:schemeClr val="bg1"/>
              </a:solidFill>
            </a:endParaRPr>
          </a:p>
          <a:p>
            <a:endParaRPr lang="en-US" dirty="0"/>
          </a:p>
        </p:txBody>
      </p:sp>
    </p:spTree>
    <p:extLst>
      <p:ext uri="{BB962C8B-B14F-4D97-AF65-F5344CB8AC3E}">
        <p14:creationId xmlns:p14="http://schemas.microsoft.com/office/powerpoint/2010/main" val="3069285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AE224-568F-80C9-DF85-B745255F456B}"/>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275E102D-2FA5-0055-8823-FB9A7B9D9BEE}"/>
              </a:ext>
            </a:extLst>
          </p:cNvPr>
          <p:cNvSpPr>
            <a:spLocks noGrp="1"/>
          </p:cNvSpPr>
          <p:nvPr>
            <p:ph type="title"/>
          </p:nvPr>
        </p:nvSpPr>
        <p:spPr>
          <a:xfrm>
            <a:off x="599016" y="575019"/>
            <a:ext cx="4876800" cy="1325563"/>
          </a:xfrm>
        </p:spPr>
        <p:txBody>
          <a:bodyPr vert="horz" lIns="91440" tIns="45720" rIns="91440" bIns="45720" rtlCol="0" anchor="t">
            <a:normAutofit/>
          </a:bodyPr>
          <a:lstStyle/>
          <a:p>
            <a:pPr defTabSz="914400"/>
            <a:r>
              <a:rPr lang="vi-VN" kern="1200"/>
              <a:t>INTERNET SERVICE</a:t>
            </a:r>
            <a:endParaRPr lang="en-US" kern="1200"/>
          </a:p>
        </p:txBody>
      </p:sp>
      <p:sp>
        <p:nvSpPr>
          <p:cNvPr id="3" name="Footer Placeholder 2">
            <a:extLst>
              <a:ext uri="{FF2B5EF4-FFF2-40B4-BE49-F238E27FC236}">
                <a16:creationId xmlns:a16="http://schemas.microsoft.com/office/drawing/2014/main" id="{9631FD1B-07D0-007E-7504-0749A93985F9}"/>
              </a:ext>
            </a:extLst>
          </p:cNvPr>
          <p:cNvSpPr>
            <a:spLocks noGrp="1"/>
          </p:cNvSpPr>
          <p:nvPr>
            <p:ph type="ftr" sz="quarter" idx="10"/>
          </p:nvPr>
        </p:nvSpPr>
        <p:spPr>
          <a:xfrm rot="16200000">
            <a:off x="9829799" y="2011362"/>
            <a:ext cx="4114800" cy="365125"/>
          </a:xfrm>
        </p:spPr>
        <p:txBody>
          <a:bodyPr vert="horz" lIns="91440" tIns="45720" rIns="91440" bIns="45720" rtlCol="0" anchor="ctr">
            <a:normAutofit/>
          </a:bodyPr>
          <a:lstStyle/>
          <a:p>
            <a:pPr>
              <a:spcAft>
                <a:spcPts val="600"/>
              </a:spcAft>
            </a:pPr>
            <a:r>
              <a:rPr lang="en-US" kern="1200"/>
              <a:t>MAVEN CHURN TELECOM</a:t>
            </a:r>
          </a:p>
        </p:txBody>
      </p:sp>
      <p:sp>
        <p:nvSpPr>
          <p:cNvPr id="4" name="Slide Number Placeholder 3">
            <a:extLst>
              <a:ext uri="{FF2B5EF4-FFF2-40B4-BE49-F238E27FC236}">
                <a16:creationId xmlns:a16="http://schemas.microsoft.com/office/drawing/2014/main" id="{7C189C26-B2D4-B55D-9111-55469E7BD08C}"/>
              </a:ext>
            </a:extLst>
          </p:cNvPr>
          <p:cNvSpPr>
            <a:spLocks noGrp="1"/>
          </p:cNvSpPr>
          <p:nvPr>
            <p:ph type="sldNum" sz="quarter" idx="11"/>
          </p:nvPr>
        </p:nvSpPr>
        <p:spPr>
          <a:xfrm>
            <a:off x="11582399" y="6356351"/>
            <a:ext cx="609600" cy="365125"/>
          </a:xfrm>
        </p:spPr>
        <p:txBody>
          <a:bodyPr vert="horz" lIns="91440" tIns="45720" rIns="91440" bIns="45720" rtlCol="0" anchor="ctr">
            <a:normAutofit/>
          </a:bodyPr>
          <a:lstStyle/>
          <a:p>
            <a:pPr>
              <a:spcAft>
                <a:spcPts val="600"/>
              </a:spcAft>
            </a:pPr>
            <a:fld id="{CF6F24BE-8BEB-403A-BDCC-38E201D0662D}" type="slidenum">
              <a:rPr lang="en-US"/>
              <a:pPr>
                <a:spcAft>
                  <a:spcPts val="600"/>
                </a:spcAft>
              </a:pPr>
              <a:t>20</a:t>
            </a:fld>
            <a:endParaRPr lang="en-US"/>
          </a:p>
        </p:txBody>
      </p:sp>
      <p:pic>
        <p:nvPicPr>
          <p:cNvPr id="6" name="Picture 5">
            <a:extLst>
              <a:ext uri="{FF2B5EF4-FFF2-40B4-BE49-F238E27FC236}">
                <a16:creationId xmlns:a16="http://schemas.microsoft.com/office/drawing/2014/main" id="{BBB53DAC-D33B-BFB6-A9EC-75E6BAB8DD0B}"/>
              </a:ext>
            </a:extLst>
          </p:cNvPr>
          <p:cNvPicPr>
            <a:picLocks noChangeAspect="1"/>
          </p:cNvPicPr>
          <p:nvPr/>
        </p:nvPicPr>
        <p:blipFill>
          <a:blip r:embed="rId3"/>
          <a:stretch>
            <a:fillRect/>
          </a:stretch>
        </p:blipFill>
        <p:spPr>
          <a:xfrm>
            <a:off x="5292001" y="834811"/>
            <a:ext cx="6290400" cy="4812156"/>
          </a:xfrm>
          <a:prstGeom prst="rect">
            <a:avLst/>
          </a:prstGeom>
          <a:noFill/>
        </p:spPr>
      </p:pic>
      <p:sp>
        <p:nvSpPr>
          <p:cNvPr id="16" name="Text Placeholder 5">
            <a:extLst>
              <a:ext uri="{FF2B5EF4-FFF2-40B4-BE49-F238E27FC236}">
                <a16:creationId xmlns:a16="http://schemas.microsoft.com/office/drawing/2014/main" id="{E1A12A4E-7FE2-4E39-0AF2-681C02C967E9}"/>
              </a:ext>
            </a:extLst>
          </p:cNvPr>
          <p:cNvSpPr>
            <a:spLocks noGrp="1"/>
          </p:cNvSpPr>
          <p:nvPr>
            <p:ph type="body" sz="quarter" idx="13"/>
          </p:nvPr>
        </p:nvSpPr>
        <p:spPr>
          <a:xfrm>
            <a:off x="595313" y="4503826"/>
            <a:ext cx="4631139" cy="1932974"/>
          </a:xfrm>
        </p:spPr>
        <p:style>
          <a:lnRef idx="2">
            <a:schemeClr val="accent1"/>
          </a:lnRef>
          <a:fillRef idx="1">
            <a:schemeClr val="lt1"/>
          </a:fillRef>
          <a:effectRef idx="0">
            <a:schemeClr val="accent1"/>
          </a:effectRef>
          <a:fontRef idx="minor">
            <a:schemeClr val="dk1"/>
          </a:fontRef>
        </p:style>
        <p:txBody>
          <a:bodyPr/>
          <a:lstStyle/>
          <a:p>
            <a:r>
              <a:rPr lang="vi-VN" b="1" dirty="0"/>
              <a:t>Hành động khuyến nghị:</a:t>
            </a:r>
          </a:p>
          <a:p>
            <a:pPr marL="171450" indent="-171450">
              <a:buFontTx/>
              <a:buChar char="-"/>
            </a:pPr>
            <a:r>
              <a:rPr lang="vi-VN" dirty="0"/>
              <a:t>Đầu tư vào các dịch vụ phụ trợ như </a:t>
            </a:r>
            <a:r>
              <a:rPr lang="vi-VN" dirty="0" err="1"/>
              <a:t>Online</a:t>
            </a:r>
            <a:r>
              <a:rPr lang="vi-VN" dirty="0"/>
              <a:t> </a:t>
            </a:r>
            <a:r>
              <a:rPr lang="vi-VN" dirty="0" err="1"/>
              <a:t>Security</a:t>
            </a:r>
            <a:r>
              <a:rPr lang="vi-VN" dirty="0"/>
              <a:t>, </a:t>
            </a:r>
            <a:r>
              <a:rPr lang="vi-VN" dirty="0" err="1"/>
              <a:t>Online</a:t>
            </a:r>
            <a:r>
              <a:rPr lang="vi-VN" dirty="0"/>
              <a:t> </a:t>
            </a:r>
            <a:r>
              <a:rPr lang="vi-VN" dirty="0" err="1"/>
              <a:t>Backup</a:t>
            </a:r>
            <a:r>
              <a:rPr lang="vi-VN" dirty="0"/>
              <a:t>, </a:t>
            </a:r>
            <a:r>
              <a:rPr lang="vi-VN" dirty="0" err="1"/>
              <a:t>Device</a:t>
            </a:r>
            <a:r>
              <a:rPr lang="vi-VN" dirty="0"/>
              <a:t> </a:t>
            </a:r>
            <a:r>
              <a:rPr lang="vi-VN" dirty="0" err="1"/>
              <a:t>Protection</a:t>
            </a:r>
            <a:r>
              <a:rPr lang="vi-VN" dirty="0"/>
              <a:t>, và </a:t>
            </a:r>
            <a:r>
              <a:rPr lang="vi-VN" dirty="0" err="1"/>
              <a:t>Tech</a:t>
            </a:r>
            <a:r>
              <a:rPr lang="vi-VN" dirty="0"/>
              <a:t> </a:t>
            </a:r>
            <a:r>
              <a:rPr lang="vi-VN" dirty="0" err="1"/>
              <a:t>Support</a:t>
            </a:r>
            <a:r>
              <a:rPr lang="vi-VN" dirty="0"/>
              <a:t>. Có thể thiết kế các gói tích hợp để vừa giảm giá, vừa nâng cao trải nghiệm khách hàng.</a:t>
            </a:r>
          </a:p>
          <a:p>
            <a:pPr marL="171450" indent="-171450">
              <a:buFontTx/>
              <a:buChar char="-"/>
            </a:pPr>
            <a:r>
              <a:rPr lang="vi-VN" dirty="0"/>
              <a:t>Tăng cường truyền thông và quảng bá lợi ích của các dịch vụ này để thuyết phục khách hàng</a:t>
            </a:r>
            <a:endParaRPr lang="en-US" dirty="0"/>
          </a:p>
        </p:txBody>
      </p:sp>
      <p:sp>
        <p:nvSpPr>
          <p:cNvPr id="7" name="Rectangle 1">
            <a:extLst>
              <a:ext uri="{FF2B5EF4-FFF2-40B4-BE49-F238E27FC236}">
                <a16:creationId xmlns:a16="http://schemas.microsoft.com/office/drawing/2014/main" id="{1047924F-A0B3-68B3-3D5A-96F273A3692D}"/>
              </a:ext>
            </a:extLst>
          </p:cNvPr>
          <p:cNvSpPr>
            <a:spLocks noGrp="1" noChangeArrowheads="1"/>
          </p:cNvSpPr>
          <p:nvPr>
            <p:ph type="body" sz="quarter" idx="17"/>
          </p:nvPr>
        </p:nvSpPr>
        <p:spPr bwMode="auto">
          <a:xfrm>
            <a:off x="609599" y="2048042"/>
            <a:ext cx="46966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en-US" sz="1200" i="0" u="none" strike="noStrike" cap="none" normalizeH="0" baseline="0" dirty="0">
                <a:ln>
                  <a:noFill/>
                </a:ln>
                <a:solidFill>
                  <a:schemeClr val="tx1"/>
                </a:solidFill>
                <a:effectLst/>
                <a:latin typeface="Arial" panose="020B0604020202020204" pitchFamily="34" charset="0"/>
              </a:rPr>
              <a:t>Xu hướng:</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Những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không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dịch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vụ</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phụ</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vi-VN" altLang="en-US" sz="1200" b="1" i="0" u="none" strike="noStrike" cap="none" normalizeH="0" baseline="0" dirty="0">
                <a:ln>
                  <a:noFill/>
                </a:ln>
                <a:solidFill>
                  <a:schemeClr val="tx1"/>
                </a:solidFill>
                <a:effectLst/>
                <a:latin typeface="Arial" panose="020B0604020202020204" pitchFamily="34" charset="0"/>
              </a:rPr>
              <a:t>trợ (</a:t>
            </a:r>
            <a:r>
              <a:rPr kumimoji="0" lang="vi-VN" altLang="en-US" sz="1200" b="1" i="0" u="none" strike="noStrike" cap="none" normalizeH="0" baseline="0" dirty="0" err="1">
                <a:ln>
                  <a:noFill/>
                </a:ln>
                <a:solidFill>
                  <a:schemeClr val="tx1"/>
                </a:solidFill>
                <a:effectLst/>
                <a:latin typeface="Arial" panose="020B0604020202020204" pitchFamily="34" charset="0"/>
              </a:rPr>
              <a:t>Online</a:t>
            </a: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vi-VN" altLang="en-US" sz="1200" b="1" i="0" u="none" strike="noStrike" cap="none" normalizeH="0" baseline="0" dirty="0" err="1">
                <a:ln>
                  <a:noFill/>
                </a:ln>
                <a:solidFill>
                  <a:schemeClr val="tx1"/>
                </a:solidFill>
                <a:effectLst/>
                <a:latin typeface="Arial" panose="020B0604020202020204" pitchFamily="34" charset="0"/>
              </a:rPr>
              <a:t>Backup</a:t>
            </a:r>
            <a:r>
              <a:rPr kumimoji="0" lang="vi-VN"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vi-VN" altLang="en-US" sz="1200" b="0" i="0" u="none" strike="noStrike" cap="none" normalizeH="0" baseline="0" dirty="0">
                <a:ln>
                  <a:noFill/>
                </a:ln>
                <a:solidFill>
                  <a:schemeClr val="tx1"/>
                </a:solidFill>
                <a:effectLst/>
                <a:latin typeface="Arial" panose="020B0604020202020204" pitchFamily="34" charset="0"/>
              </a:rPr>
              <a:t>trong khoảng </a:t>
            </a:r>
            <a:r>
              <a:rPr kumimoji="0" lang="vi-VN" altLang="en-US" sz="1200" i="0" u="none" strike="noStrike" cap="none" normalizeH="0" baseline="0" dirty="0">
                <a:ln>
                  <a:noFill/>
                </a:ln>
                <a:solidFill>
                  <a:schemeClr val="tx1"/>
                </a:solidFill>
                <a:effectLst/>
                <a:latin typeface="Arial" panose="020B0604020202020204" pitchFamily="34" charset="0"/>
              </a:rPr>
              <a:t>3,100 </a:t>
            </a:r>
            <a:r>
              <a:rPr kumimoji="0" lang="vi-VN" altLang="en-US" sz="1200" b="0" i="0" u="none" strike="noStrike" cap="none" normalizeH="0" baseline="0" dirty="0">
                <a:ln>
                  <a:noFill/>
                </a:ln>
                <a:solidFill>
                  <a:schemeClr val="tx1"/>
                </a:solidFill>
                <a:effectLst/>
                <a:latin typeface="Arial" panose="020B0604020202020204" pitchFamily="34" charset="0"/>
              </a:rPr>
              <a:t>khách hàng,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dao </a:t>
            </a:r>
            <a:r>
              <a:rPr kumimoji="0" lang="en-US" altLang="en-US" sz="1200" b="0" i="0" u="none" strike="noStrike" cap="none" normalizeH="0" baseline="0" dirty="0" err="1">
                <a:ln>
                  <a:noFill/>
                </a:ln>
                <a:solidFill>
                  <a:schemeClr val="tx1"/>
                </a:solidFill>
                <a:effectLst/>
                <a:latin typeface="Arial" panose="020B0604020202020204" pitchFamily="34" charset="0"/>
              </a:rPr>
              <a:t>động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từ</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39% </a:t>
            </a:r>
            <a:r>
              <a:rPr kumimoji="0" lang="en-US" altLang="en-US" sz="1200" b="1" i="0" u="none" strike="noStrike" cap="none" normalizeH="0" baseline="0" dirty="0" err="1">
                <a:ln>
                  <a:noFill/>
                </a:ln>
                <a:solidFill>
                  <a:schemeClr val="tx1"/>
                </a:solidFill>
                <a:effectLst/>
                <a:latin typeface="Arial" panose="020B0604020202020204" pitchFamily="34" charset="0"/>
              </a:rPr>
              <a:t>đến</a:t>
            </a:r>
            <a:r>
              <a:rPr kumimoji="0" lang="en-US" altLang="en-US" sz="1200" b="1" i="0" u="none" strike="noStrike" cap="none" normalizeH="0" baseline="0" dirty="0">
                <a:ln>
                  <a:noFill/>
                </a:ln>
                <a:solidFill>
                  <a:schemeClr val="tx1"/>
                </a:solidFill>
                <a:effectLst/>
                <a:latin typeface="Arial" panose="020B0604020202020204" pitchFamily="34" charset="0"/>
              </a:rPr>
              <a:t> 41%</a:t>
            </a:r>
            <a:r>
              <a:rPr kumimoji="0" lang="en-US" altLang="en-US" sz="1200" b="0" i="0" u="none" strike="noStrike" cap="none" normalizeH="0" baseline="0" dirty="0">
                <a:ln>
                  <a:noFill/>
                </a:ln>
                <a:solidFill>
                  <a:schemeClr val="tx1"/>
                </a:solidFill>
                <a:effectLst/>
                <a:latin typeface="Arial" panose="020B0604020202020204" pitchFamily="34" charset="0"/>
              </a:rPr>
              <a:t>.</a:t>
            </a:r>
            <a:r>
              <a:rPr kumimoji="0" lang="vi-VN" altLang="en-US" sz="1200" b="0" i="0" u="none" strike="noStrike" cap="none" normalizeH="0" baseline="0" dirty="0">
                <a:ln>
                  <a:noFill/>
                </a:ln>
                <a:solidFill>
                  <a:schemeClr val="tx1"/>
                </a:solidFill>
                <a:effectLst/>
                <a:latin typeface="Arial" panose="020B0604020202020204" pitchFamily="34" charset="0"/>
              </a:rPr>
              <a:t> Nhóm có sử dụng dịch vụ này có tỷ lệ rời bỏ thấp hơn nhiều </a:t>
            </a:r>
            <a:r>
              <a:rPr kumimoji="0" lang="vi-VN" altLang="en-US" sz="1200" i="0" u="none" strike="noStrike" cap="none" normalizeH="0" baseline="0" dirty="0">
                <a:ln>
                  <a:noFill/>
                </a:ln>
                <a:solidFill>
                  <a:schemeClr val="tx1"/>
                </a:solidFill>
                <a:effectLst/>
                <a:latin typeface="Arial" panose="020B0604020202020204" pitchFamily="34" charset="0"/>
              </a:rPr>
              <a:t>21.53%</a:t>
            </a:r>
            <a:endParaRPr kumimoji="0" lang="en-US" altLang="en-US" sz="120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vi-VN"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Nhóm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không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Online Security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i="0" u="none" strike="noStrike" cap="none" normalizeH="0" baseline="0" dirty="0">
                <a:ln>
                  <a:noFill/>
                </a:ln>
                <a:solidFill>
                  <a:schemeClr val="tx1"/>
                </a:solidFill>
                <a:effectLst/>
                <a:latin typeface="Arial" panose="020B0604020202020204" pitchFamily="34" charset="0"/>
              </a:rPr>
              <a:t>41.77%</a:t>
            </a:r>
            <a:r>
              <a:rPr lang="vi-VN" altLang="en-US" sz="1200" b="0" dirty="0">
                <a:solidFill>
                  <a:schemeClr val="tx1"/>
                </a:solidFill>
                <a:latin typeface="Arial" panose="020B0604020202020204" pitchFamily="34" charset="0"/>
              </a:rPr>
              <a:t>. Nhóm có sử dụng dịch vụ này có tỷ lệ rời bỏ thấp hơn nhiều, </a:t>
            </a:r>
            <a:r>
              <a:rPr lang="vi-VN" altLang="en-US" sz="1200" dirty="0">
                <a:solidFill>
                  <a:schemeClr val="tx1"/>
                </a:solidFill>
                <a:latin typeface="Arial" panose="020B0604020202020204" pitchFamily="34" charset="0"/>
              </a:rPr>
              <a:t>14.61%</a:t>
            </a:r>
            <a:endParaRPr kumimoji="0" lang="vi-VN" altLang="en-US" sz="120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vi-VN" altLang="en-US" sz="1200" b="0" i="0" u="none" strike="noStrike" cap="none" normalizeH="0" baseline="0" dirty="0">
                <a:ln>
                  <a:noFill/>
                </a:ln>
                <a:solidFill>
                  <a:schemeClr val="tx1"/>
                </a:solidFill>
                <a:effectLst/>
                <a:latin typeface="Arial" panose="020B0604020202020204" pitchFamily="34" charset="0"/>
              </a:rPr>
              <a:t>Nhóm không sử dụng </a:t>
            </a:r>
            <a:r>
              <a:rPr kumimoji="0" lang="vi-VN" altLang="en-US" sz="1200" b="0" i="0" u="none" strike="noStrike" cap="none" normalizeH="0" baseline="0" dirty="0" err="1">
                <a:ln>
                  <a:noFill/>
                </a:ln>
                <a:solidFill>
                  <a:schemeClr val="tx1"/>
                </a:solidFill>
                <a:effectLst/>
                <a:latin typeface="Arial" panose="020B0604020202020204" pitchFamily="34" charset="0"/>
              </a:rPr>
              <a:t>Device</a:t>
            </a:r>
            <a:r>
              <a:rPr kumimoji="0" lang="vi-VN" altLang="en-US" sz="1200" b="0" i="0" u="none" strike="noStrike" cap="none" normalizeH="0" baseline="0" dirty="0">
                <a:ln>
                  <a:noFill/>
                </a:ln>
                <a:solidFill>
                  <a:schemeClr val="tx1"/>
                </a:solidFill>
                <a:effectLst/>
                <a:latin typeface="Arial" panose="020B0604020202020204" pitchFamily="34" charset="0"/>
              </a:rPr>
              <a:t> </a:t>
            </a:r>
            <a:r>
              <a:rPr kumimoji="0" lang="vi-VN" altLang="en-US" sz="1200" b="0" i="0" u="none" strike="noStrike" cap="none" normalizeH="0" baseline="0" dirty="0" err="1">
                <a:ln>
                  <a:noFill/>
                </a:ln>
                <a:solidFill>
                  <a:schemeClr val="tx1"/>
                </a:solidFill>
                <a:effectLst/>
                <a:latin typeface="Arial" panose="020B0604020202020204" pitchFamily="34" charset="0"/>
              </a:rPr>
              <a:t>Protection</a:t>
            </a:r>
            <a:r>
              <a:rPr kumimoji="0" lang="vi-VN" altLang="en-US" sz="1200" b="0" i="0" u="none" strike="noStrike" cap="none" normalizeH="0" baseline="0" dirty="0">
                <a:ln>
                  <a:noFill/>
                </a:ln>
                <a:solidFill>
                  <a:schemeClr val="tx1"/>
                </a:solidFill>
                <a:effectLst/>
                <a:latin typeface="Arial" panose="020B0604020202020204" pitchFamily="34" charset="0"/>
              </a:rPr>
              <a:t> có tỷ lệ rời bỏ</a:t>
            </a:r>
            <a:r>
              <a:rPr kumimoji="0" lang="vi-VN" altLang="en-US" sz="1200" b="1" i="0" u="none" strike="noStrike" cap="none" normalizeH="0" baseline="0" dirty="0">
                <a:ln>
                  <a:noFill/>
                </a:ln>
                <a:solidFill>
                  <a:schemeClr val="tx1"/>
                </a:solidFill>
                <a:effectLst/>
                <a:latin typeface="Arial" panose="020B0604020202020204" pitchFamily="34" charset="0"/>
              </a:rPr>
              <a:t> 39.19%, </a:t>
            </a:r>
            <a:r>
              <a:rPr kumimoji="0" lang="vi-VN" altLang="en-US" sz="1200" b="0" i="0" u="none" strike="noStrike" cap="none" normalizeH="0" baseline="0" dirty="0">
                <a:ln>
                  <a:noFill/>
                </a:ln>
                <a:solidFill>
                  <a:schemeClr val="tx1"/>
                </a:solidFill>
                <a:effectLst/>
                <a:latin typeface="Arial" panose="020B0604020202020204" pitchFamily="34" charset="0"/>
              </a:rPr>
              <a:t>ngược lại nhóm có sử dụng có tỷ lệ rời bỏ tương ứng </a:t>
            </a:r>
            <a:r>
              <a:rPr kumimoji="0" lang="vi-VN" altLang="en-US" sz="1200" i="0" u="none" strike="noStrike" cap="none" normalizeH="0" baseline="0" dirty="0">
                <a:ln>
                  <a:noFill/>
                </a:ln>
                <a:solidFill>
                  <a:schemeClr val="tx1"/>
                </a:solidFill>
                <a:effectLst/>
                <a:latin typeface="Arial" panose="020B0604020202020204" pitchFamily="34" charset="0"/>
              </a:rPr>
              <a:t>22.5%.</a:t>
            </a:r>
            <a:endParaRPr kumimoji="0" lang="vi-VN" altLang="en-US" sz="12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không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dịch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vụ</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hỗ</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trợ</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kỹ</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thuật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vi-VN" altLang="en-US" sz="1200" b="0" i="0" u="none" strike="noStrike" cap="none" normalizeH="0" baseline="0" dirty="0">
                <a:ln>
                  <a:noFill/>
                </a:ln>
                <a:solidFill>
                  <a:schemeClr val="tx1"/>
                </a:solidFill>
                <a:effectLst/>
                <a:latin typeface="Arial" panose="020B0604020202020204" pitchFamily="34" charset="0"/>
              </a:rPr>
              <a:t> khoảng </a:t>
            </a:r>
            <a:r>
              <a:rPr kumimoji="0" lang="vi-VN" altLang="en-US" sz="1200" i="0" u="none" strike="noStrike" cap="none" normalizeH="0" baseline="0" dirty="0">
                <a:ln>
                  <a:noFill/>
                </a:ln>
                <a:solidFill>
                  <a:schemeClr val="tx1"/>
                </a:solidFill>
                <a:effectLst/>
                <a:latin typeface="Arial" panose="020B0604020202020204" pitchFamily="34" charset="0"/>
              </a:rPr>
              <a:t>3,500 </a:t>
            </a:r>
            <a:r>
              <a:rPr kumimoji="0" lang="vi-VN" altLang="en-US" sz="1200" b="0" i="0" u="none" strike="noStrike" cap="none" normalizeH="0" baseline="0" dirty="0">
                <a:ln>
                  <a:noFill/>
                </a:ln>
                <a:solidFill>
                  <a:schemeClr val="tx1"/>
                </a:solidFill>
                <a:effectLst/>
                <a:latin typeface="Arial" panose="020B0604020202020204" pitchFamily="34" charset="0"/>
              </a:rPr>
              <a:t>khách 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41.64%</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2886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C95944-F688-3DBF-788F-408D0FC9C17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138A3E5-9A15-A9EA-953E-6DB7F523CD65}"/>
              </a:ext>
            </a:extLst>
          </p:cNvPr>
          <p:cNvSpPr>
            <a:spLocks noGrp="1"/>
          </p:cNvSpPr>
          <p:nvPr>
            <p:ph type="title"/>
          </p:nvPr>
        </p:nvSpPr>
        <p:spPr>
          <a:xfrm>
            <a:off x="210776" y="335107"/>
            <a:ext cx="10369550" cy="960000"/>
          </a:xfrm>
        </p:spPr>
        <p:txBody>
          <a:bodyPr vert="horz" lIns="91440" tIns="45720" rIns="91440" bIns="45720" rtlCol="0" anchor="ctr">
            <a:normAutofit fontScale="90000"/>
          </a:bodyPr>
          <a:lstStyle/>
          <a:p>
            <a:pPr defTabSz="914400"/>
            <a:r>
              <a:rPr lang="vi-VN" sz="3600" kern="1200" dirty="0">
                <a:solidFill>
                  <a:schemeClr val="tx1"/>
                </a:solidFill>
                <a:latin typeface="+mj-lt"/>
                <a:ea typeface="+mj-ea"/>
                <a:cs typeface="+mj-cs"/>
              </a:rPr>
              <a:t>Dịch vụ công ty</a:t>
            </a:r>
            <a:br>
              <a:rPr lang="vi-VN" sz="3600" kern="1200" dirty="0">
                <a:solidFill>
                  <a:schemeClr val="tx1"/>
                </a:solidFill>
                <a:latin typeface="+mj-lt"/>
                <a:ea typeface="+mj-ea"/>
                <a:cs typeface="+mj-cs"/>
              </a:rPr>
            </a:br>
            <a:endParaRPr lang="en-US" sz="3600" kern="1200" dirty="0">
              <a:solidFill>
                <a:schemeClr val="tx1"/>
              </a:solidFill>
              <a:latin typeface="+mj-lt"/>
              <a:ea typeface="+mj-ea"/>
              <a:cs typeface="+mj-cs"/>
            </a:endParaRPr>
          </a:p>
        </p:txBody>
      </p:sp>
      <p:sp>
        <p:nvSpPr>
          <p:cNvPr id="3" name="Footer Placeholder 2">
            <a:extLst>
              <a:ext uri="{FF2B5EF4-FFF2-40B4-BE49-F238E27FC236}">
                <a16:creationId xmlns:a16="http://schemas.microsoft.com/office/drawing/2014/main" id="{3B1D55BE-773B-3830-786A-5C135D7E122D}"/>
              </a:ext>
            </a:extLst>
          </p:cNvPr>
          <p:cNvSpPr>
            <a:spLocks noGrp="1"/>
          </p:cNvSpPr>
          <p:nvPr>
            <p:ph type="ftr" sz="quarter" idx="10"/>
          </p:nvPr>
        </p:nvSpPr>
        <p:spPr/>
        <p:txBody>
          <a:bodyPr vert="horz" lIns="91440" tIns="45720" rIns="91440" bIns="45720" rtlCol="0" anchor="ctr">
            <a:normAutofit/>
          </a:bodyPr>
          <a:lstStyle/>
          <a:p>
            <a:pPr>
              <a:spcAft>
                <a:spcPts val="600"/>
              </a:spcAft>
            </a:pPr>
            <a:r>
              <a:rPr lang="en-US" sz="1200" kern="1200" dirty="0">
                <a:latin typeface="+mn-lt"/>
                <a:ea typeface="+mn-ea"/>
                <a:cs typeface="+mn-cs"/>
              </a:rPr>
              <a:t>MAVEN CHURN TELECOM</a:t>
            </a:r>
          </a:p>
        </p:txBody>
      </p:sp>
      <p:sp>
        <p:nvSpPr>
          <p:cNvPr id="4" name="Slide Number Placeholder 3">
            <a:extLst>
              <a:ext uri="{FF2B5EF4-FFF2-40B4-BE49-F238E27FC236}">
                <a16:creationId xmlns:a16="http://schemas.microsoft.com/office/drawing/2014/main" id="{5409C511-4D36-8B9D-EAF0-301026559CA8}"/>
              </a:ext>
            </a:extLst>
          </p:cNvPr>
          <p:cNvSpPr>
            <a:spLocks noGrp="1"/>
          </p:cNvSpPr>
          <p:nvPr>
            <p:ph type="sldNum" sz="quarter" idx="11"/>
          </p:nvPr>
        </p:nvSpPr>
        <p:spPr/>
        <p:txBody>
          <a:bodyPr vert="horz" lIns="91440" tIns="45720" rIns="91440" bIns="45720" rtlCol="0" anchor="ctr">
            <a:normAutofit/>
          </a:bodyPr>
          <a:lstStyle/>
          <a:p>
            <a:pPr algn="r">
              <a:spcAft>
                <a:spcPts val="600"/>
              </a:spcAft>
            </a:pPr>
            <a:fld id="{CF6F24BE-8BEB-403A-BDCC-38E201D0662D}" type="slidenum">
              <a:rPr lang="en-US" sz="1200">
                <a:solidFill>
                  <a:schemeClr val="tx1">
                    <a:lumMod val="50000"/>
                    <a:lumOff val="50000"/>
                  </a:schemeClr>
                </a:solidFill>
              </a:rPr>
              <a:pPr algn="r">
                <a:spcAft>
                  <a:spcPts val="600"/>
                </a:spcAft>
              </a:pPr>
              <a:t>21</a:t>
            </a:fld>
            <a:endParaRPr lang="en-US" sz="1200">
              <a:solidFill>
                <a:schemeClr val="tx1">
                  <a:lumMod val="50000"/>
                  <a:lumOff val="50000"/>
                </a:schemeClr>
              </a:solidFill>
            </a:endParaRPr>
          </a:p>
        </p:txBody>
      </p:sp>
      <p:sp>
        <p:nvSpPr>
          <p:cNvPr id="15" name="Rectangle 1">
            <a:extLst>
              <a:ext uri="{FF2B5EF4-FFF2-40B4-BE49-F238E27FC236}">
                <a16:creationId xmlns:a16="http://schemas.microsoft.com/office/drawing/2014/main" id="{07640DF1-4731-67EC-D10F-F5F2BCB81EFB}"/>
              </a:ext>
            </a:extLst>
          </p:cNvPr>
          <p:cNvSpPr>
            <a:spLocks noGrp="1" noChangeArrowheads="1"/>
          </p:cNvSpPr>
          <p:nvPr>
            <p:ph type="body" sz="quarter" idx="4294967295"/>
          </p:nvPr>
        </p:nvSpPr>
        <p:spPr bwMode="auto">
          <a:xfrm>
            <a:off x="493921" y="5017151"/>
            <a:ext cx="7092000" cy="13392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numCol="1" rtlCol="0" anchor="ctr" anchorCtr="0" compatLnSpc="1">
            <a:prstTxWarp prst="textNoShape">
              <a:avLst/>
            </a:prstTxWarp>
            <a:noAutofit/>
          </a:bodyPr>
          <a:lstStyle/>
          <a:p>
            <a:pPr marR="0" lvl="0" defTabSz="914400" fontAlgn="base">
              <a:lnSpc>
                <a:spcPct val="90000"/>
              </a:lnSpc>
              <a:spcBef>
                <a:spcPct val="0"/>
              </a:spcBef>
              <a:spcAft>
                <a:spcPts val="600"/>
              </a:spcAft>
              <a:buClrTx/>
              <a:buSzTx/>
              <a:tabLst/>
            </a:pPr>
            <a:r>
              <a:rPr kumimoji="0" lang="vi-VN"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H</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ành</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động</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khuyến</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nghị</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latin typeface="Arial" panose="020B0604020202020204" pitchFamily="34" charset="0"/>
                <a:cs typeface="Arial" panose="020B0604020202020204" pitchFamily="34" charset="0"/>
              </a:rPr>
              <a:t>Nên duy trì chất lượng dịch vụ điện thoại để giữ chân khách hàng.</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latin typeface="Arial" panose="020B0604020202020204" pitchFamily="34" charset="0"/>
                <a:cs typeface="Arial" panose="020B0604020202020204" pitchFamily="34" charset="0"/>
              </a:rPr>
              <a:t>Cải thiện và phát triển của dịch vụ </a:t>
            </a:r>
            <a:r>
              <a:rPr lang="vi-VN" altLang="en-US" dirty="0" err="1">
                <a:solidFill>
                  <a:schemeClr val="tx1"/>
                </a:solidFill>
                <a:latin typeface="Arial" panose="020B0604020202020204" pitchFamily="34" charset="0"/>
                <a:cs typeface="Arial" panose="020B0604020202020204" pitchFamily="34" charset="0"/>
              </a:rPr>
              <a:t>Multiple</a:t>
            </a:r>
            <a:r>
              <a:rPr lang="vi-VN" altLang="en-US" dirty="0">
                <a:solidFill>
                  <a:schemeClr val="tx1"/>
                </a:solidFill>
                <a:latin typeface="Arial" panose="020B0604020202020204" pitchFamily="34" charset="0"/>
                <a:cs typeface="Arial" panose="020B0604020202020204" pitchFamily="34" charset="0"/>
              </a:rPr>
              <a:t> </a:t>
            </a:r>
            <a:r>
              <a:rPr lang="vi-VN" altLang="en-US" dirty="0" err="1">
                <a:solidFill>
                  <a:schemeClr val="tx1"/>
                </a:solidFill>
                <a:latin typeface="Arial" panose="020B0604020202020204" pitchFamily="34" charset="0"/>
                <a:cs typeface="Arial" panose="020B0604020202020204" pitchFamily="34" charset="0"/>
              </a:rPr>
              <a:t>Line</a:t>
            </a:r>
            <a:r>
              <a:rPr lang="vi-VN" altLang="en-US" dirty="0">
                <a:solidFill>
                  <a:schemeClr val="tx1"/>
                </a:solidFill>
                <a:latin typeface="Arial" panose="020B0604020202020204" pitchFamily="34" charset="0"/>
                <a:cs typeface="Arial" panose="020B0604020202020204" pitchFamily="34" charset="0"/>
              </a:rPr>
              <a:t> tại vì lượng khách hàng sử dụng khá nhiều và có một chỗ đứng trong </a:t>
            </a:r>
            <a:r>
              <a:rPr lang="vi-VN" altLang="en-US" dirty="0" err="1">
                <a:solidFill>
                  <a:schemeClr val="tx1"/>
                </a:solidFill>
                <a:latin typeface="Arial" panose="020B0604020202020204" pitchFamily="34" charset="0"/>
                <a:cs typeface="Arial" panose="020B0604020202020204" pitchFamily="34" charset="0"/>
              </a:rPr>
              <a:t>Multiple</a:t>
            </a:r>
            <a:r>
              <a:rPr lang="vi-VN" altLang="en-US" dirty="0">
                <a:solidFill>
                  <a:schemeClr val="tx1"/>
                </a:solidFill>
                <a:latin typeface="Arial" panose="020B0604020202020204" pitchFamily="34" charset="0"/>
                <a:cs typeface="Arial" panose="020B0604020202020204" pitchFamily="34" charset="0"/>
              </a:rPr>
              <a:t> </a:t>
            </a:r>
            <a:r>
              <a:rPr lang="vi-VN" altLang="en-US" dirty="0" err="1">
                <a:solidFill>
                  <a:schemeClr val="tx1"/>
                </a:solidFill>
                <a:latin typeface="Arial" panose="020B0604020202020204" pitchFamily="34" charset="0"/>
                <a:cs typeface="Arial" panose="020B0604020202020204" pitchFamily="34" charset="0"/>
              </a:rPr>
              <a:t>Line</a:t>
            </a:r>
            <a:r>
              <a:rPr lang="vi-VN" altLang="en-US" dirty="0">
                <a:solidFill>
                  <a:schemeClr val="tx1"/>
                </a:solidFill>
                <a:latin typeface="Arial" panose="020B0604020202020204" pitchFamily="34" charset="0"/>
                <a:cs typeface="Arial" panose="020B0604020202020204" pitchFamily="34" charset="0"/>
              </a:rPr>
              <a:t> trên thị trường. </a:t>
            </a:r>
          </a:p>
          <a:p>
            <a:pPr marL="0" marR="0" lvl="0" indent="0" algn="l" defTabSz="914400" rtl="0" eaLnBrk="0" fontAlgn="base" latinLnBrk="0" hangingPunct="0">
              <a:lnSpc>
                <a:spcPct val="100000"/>
              </a:lnSpc>
              <a:spcBef>
                <a:spcPct val="0"/>
              </a:spcBef>
              <a:spcAft>
                <a:spcPct val="0"/>
              </a:spcAft>
              <a:buClrTx/>
              <a:buSzTx/>
              <a:tabLst/>
            </a:pPr>
            <a:r>
              <a:rPr lang="vi-VN" altLang="en-US" dirty="0">
                <a:solidFill>
                  <a:schemeClr val="tx1"/>
                </a:solidFill>
                <a:latin typeface="Arial" panose="020B0604020202020204" pitchFamily="34" charset="0"/>
                <a:cs typeface="Arial" panose="020B0604020202020204" pitchFamily="34" charset="0"/>
              </a:rPr>
              <a:t>-  Thiết kế các gói tích hợp dịch vụ điện thoại với </a:t>
            </a:r>
            <a:r>
              <a:rPr lang="vi-VN" altLang="en-US" dirty="0" err="1">
                <a:solidFill>
                  <a:schemeClr val="tx1"/>
                </a:solidFill>
                <a:latin typeface="Arial" panose="020B0604020202020204" pitchFamily="34" charset="0"/>
                <a:cs typeface="Arial" panose="020B0604020202020204" pitchFamily="34" charset="0"/>
              </a:rPr>
              <a:t>internet</a:t>
            </a:r>
            <a:r>
              <a:rPr lang="vi-VN" altLang="en-US" dirty="0">
                <a:solidFill>
                  <a:schemeClr val="tx1"/>
                </a:solidFill>
                <a:latin typeface="Arial" panose="020B0604020202020204" pitchFamily="34" charset="0"/>
                <a:cs typeface="Arial" panose="020B0604020202020204" pitchFamily="34" charset="0"/>
              </a:rPr>
              <a:t> nhằm nâng cao giá trị sử dụng.</a:t>
            </a:r>
          </a:p>
        </p:txBody>
      </p:sp>
      <p:sp>
        <p:nvSpPr>
          <p:cNvPr id="18" name="Rectangle 1">
            <a:extLst>
              <a:ext uri="{FF2B5EF4-FFF2-40B4-BE49-F238E27FC236}">
                <a16:creationId xmlns:a16="http://schemas.microsoft.com/office/drawing/2014/main" id="{96B39956-AFFC-7F91-033D-B3911AB777E8}"/>
              </a:ext>
            </a:extLst>
          </p:cNvPr>
          <p:cNvSpPr txBox="1">
            <a:spLocks noChangeArrowheads="1"/>
          </p:cNvSpPr>
          <p:nvPr/>
        </p:nvSpPr>
        <p:spPr bwMode="auto">
          <a:xfrm>
            <a:off x="493921" y="1840849"/>
            <a:ext cx="6888703" cy="22989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tx1"/>
                </a:solidFill>
              </a:rPr>
              <a:t>Xu </a:t>
            </a:r>
            <a:r>
              <a:rPr lang="en-US" altLang="en-US" b="1" dirty="0" err="1">
                <a:solidFill>
                  <a:schemeClr val="tx1"/>
                </a:solidFill>
              </a:rPr>
              <a:t>hướng</a:t>
            </a:r>
            <a:r>
              <a:rPr lang="en-US" altLang="en-US" dirty="0">
                <a:solidFill>
                  <a:schemeClr val="tx1"/>
                </a:solidFill>
              </a:rPr>
              <a:t>: </a:t>
            </a:r>
            <a:endParaRPr lang="vi-VN" altLang="en-US" dirty="0">
              <a:solidFill>
                <a:schemeClr val="tx1"/>
              </a:solidFill>
            </a:endParaRP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rPr>
              <a:t>Khách hàng có sử dụng dịch vụ điện thoại với </a:t>
            </a:r>
            <a:r>
              <a:rPr lang="vi-VN" altLang="en-US" b="1" dirty="0">
                <a:solidFill>
                  <a:schemeClr val="tx1"/>
                </a:solidFill>
              </a:rPr>
              <a:t>6,400</a:t>
            </a:r>
            <a:r>
              <a:rPr lang="vi-VN" altLang="en-US" dirty="0">
                <a:solidFill>
                  <a:schemeClr val="tx1"/>
                </a:solidFill>
              </a:rPr>
              <a:t> khách hàng, tỷ lệ rời bỏ </a:t>
            </a:r>
            <a:r>
              <a:rPr lang="vi-VN" altLang="en-US" b="1" dirty="0">
                <a:solidFill>
                  <a:schemeClr val="tx1"/>
                </a:solidFill>
              </a:rPr>
              <a:t>26.71%</a:t>
            </a:r>
            <a:r>
              <a:rPr lang="vi-VN" altLang="en-US" dirty="0">
                <a:solidFill>
                  <a:schemeClr val="tx1"/>
                </a:solidFill>
              </a:rPr>
              <a:t>.</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rPr>
              <a:t>Nhóm không sử dụng dịch vụ điện thoại có số lượng thấp </a:t>
            </a:r>
            <a:r>
              <a:rPr lang="vi-VN" altLang="en-US" b="1" dirty="0">
                <a:solidFill>
                  <a:schemeClr val="tx1"/>
                </a:solidFill>
              </a:rPr>
              <a:t>700 </a:t>
            </a:r>
            <a:r>
              <a:rPr lang="vi-VN" altLang="en-US" dirty="0">
                <a:solidFill>
                  <a:schemeClr val="tx1"/>
                </a:solidFill>
              </a:rPr>
              <a:t>khách hàng tỷ lệ thấp hơn một chút, </a:t>
            </a:r>
            <a:r>
              <a:rPr lang="vi-VN" altLang="en-US" b="1" dirty="0">
                <a:solidFill>
                  <a:schemeClr val="tx1"/>
                </a:solidFill>
              </a:rPr>
              <a:t>24.93%.</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rPr>
              <a:t>Công ty có một lương khách hàng sử dụng </a:t>
            </a:r>
            <a:r>
              <a:rPr lang="vi-VN" altLang="en-US" dirty="0" err="1">
                <a:solidFill>
                  <a:schemeClr val="tx1"/>
                </a:solidFill>
              </a:rPr>
              <a:t>Multiple</a:t>
            </a:r>
            <a:r>
              <a:rPr lang="vi-VN" altLang="en-US" dirty="0">
                <a:solidFill>
                  <a:schemeClr val="tx1"/>
                </a:solidFill>
              </a:rPr>
              <a:t> </a:t>
            </a:r>
            <a:r>
              <a:rPr lang="vi-VN" altLang="en-US" dirty="0" err="1">
                <a:solidFill>
                  <a:schemeClr val="tx1"/>
                </a:solidFill>
              </a:rPr>
              <a:t>Line</a:t>
            </a:r>
            <a:r>
              <a:rPr lang="vi-VN" altLang="en-US" dirty="0">
                <a:solidFill>
                  <a:schemeClr val="tx1"/>
                </a:solidFill>
              </a:rPr>
              <a:t> khá cao khoảng </a:t>
            </a:r>
            <a:r>
              <a:rPr lang="vi-VN" altLang="en-US" b="1" dirty="0">
                <a:solidFill>
                  <a:schemeClr val="tx1"/>
                </a:solidFill>
              </a:rPr>
              <a:t>3,000 </a:t>
            </a:r>
            <a:r>
              <a:rPr lang="vi-VN" altLang="en-US" dirty="0">
                <a:solidFill>
                  <a:schemeClr val="tx1"/>
                </a:solidFill>
              </a:rPr>
              <a:t>khách hàng nhưng tỷ lệ rời </a:t>
            </a:r>
            <a:r>
              <a:rPr lang="vi-VN" altLang="en-US" b="1" dirty="0">
                <a:solidFill>
                  <a:schemeClr val="tx1"/>
                </a:solidFill>
              </a:rPr>
              <a:t>28,61%</a:t>
            </a:r>
          </a:p>
        </p:txBody>
      </p:sp>
      <p:pic>
        <p:nvPicPr>
          <p:cNvPr id="9" name="Picture 8">
            <a:extLst>
              <a:ext uri="{FF2B5EF4-FFF2-40B4-BE49-F238E27FC236}">
                <a16:creationId xmlns:a16="http://schemas.microsoft.com/office/drawing/2014/main" id="{72F6F69A-0499-8A03-4E98-183C2BAA6119}"/>
              </a:ext>
            </a:extLst>
          </p:cNvPr>
          <p:cNvPicPr>
            <a:picLocks noChangeAspect="1"/>
          </p:cNvPicPr>
          <p:nvPr/>
        </p:nvPicPr>
        <p:blipFill>
          <a:blip r:embed="rId3"/>
          <a:stretch>
            <a:fillRect/>
          </a:stretch>
        </p:blipFill>
        <p:spPr>
          <a:xfrm>
            <a:off x="8013601" y="681740"/>
            <a:ext cx="3490070" cy="5572967"/>
          </a:xfrm>
          <a:prstGeom prst="rect">
            <a:avLst/>
          </a:prstGeom>
        </p:spPr>
      </p:pic>
    </p:spTree>
    <p:extLst>
      <p:ext uri="{BB962C8B-B14F-4D97-AF65-F5344CB8AC3E}">
        <p14:creationId xmlns:p14="http://schemas.microsoft.com/office/powerpoint/2010/main" val="841592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0F91B4-2997-6CF7-6B71-82849CBD51A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402836A-8256-7A2E-C0C0-0643212C9DBD}"/>
              </a:ext>
            </a:extLst>
          </p:cNvPr>
          <p:cNvSpPr>
            <a:spLocks noGrp="1"/>
          </p:cNvSpPr>
          <p:nvPr>
            <p:ph type="title"/>
          </p:nvPr>
        </p:nvSpPr>
        <p:spPr>
          <a:xfrm>
            <a:off x="210776" y="342307"/>
            <a:ext cx="10369550" cy="960000"/>
          </a:xfrm>
        </p:spPr>
        <p:txBody>
          <a:bodyPr vert="horz" lIns="91440" tIns="45720" rIns="91440" bIns="45720" rtlCol="0" anchor="ctr">
            <a:normAutofit fontScale="90000"/>
          </a:bodyPr>
          <a:lstStyle/>
          <a:p>
            <a:pPr defTabSz="914400"/>
            <a:r>
              <a:rPr lang="vi-VN" sz="3600" kern="1200" dirty="0">
                <a:solidFill>
                  <a:schemeClr val="tx1"/>
                </a:solidFill>
                <a:latin typeface="+mj-lt"/>
                <a:ea typeface="+mj-ea"/>
                <a:cs typeface="+mj-cs"/>
              </a:rPr>
              <a:t>Dịch vụ công ty</a:t>
            </a:r>
            <a:br>
              <a:rPr lang="vi-VN" sz="3600" kern="1200" dirty="0">
                <a:solidFill>
                  <a:schemeClr val="tx1"/>
                </a:solidFill>
                <a:latin typeface="+mj-lt"/>
                <a:ea typeface="+mj-ea"/>
                <a:cs typeface="+mj-cs"/>
              </a:rPr>
            </a:br>
            <a:endParaRPr lang="en-US" sz="3600" kern="1200" dirty="0">
              <a:solidFill>
                <a:schemeClr val="tx1"/>
              </a:solidFill>
              <a:latin typeface="+mj-lt"/>
              <a:ea typeface="+mj-ea"/>
              <a:cs typeface="+mj-cs"/>
            </a:endParaRPr>
          </a:p>
        </p:txBody>
      </p:sp>
      <p:sp>
        <p:nvSpPr>
          <p:cNvPr id="3" name="Footer Placeholder 2">
            <a:extLst>
              <a:ext uri="{FF2B5EF4-FFF2-40B4-BE49-F238E27FC236}">
                <a16:creationId xmlns:a16="http://schemas.microsoft.com/office/drawing/2014/main" id="{DE5AF4E2-C5C7-8416-7458-74CE89D9FFF9}"/>
              </a:ext>
            </a:extLst>
          </p:cNvPr>
          <p:cNvSpPr>
            <a:spLocks noGrp="1"/>
          </p:cNvSpPr>
          <p:nvPr>
            <p:ph type="ftr" sz="quarter" idx="10"/>
          </p:nvPr>
        </p:nvSpPr>
        <p:spPr/>
        <p:txBody>
          <a:bodyPr vert="horz" lIns="91440" tIns="45720" rIns="91440" bIns="45720" rtlCol="0" anchor="ctr">
            <a:normAutofit/>
          </a:bodyPr>
          <a:lstStyle/>
          <a:p>
            <a:pPr>
              <a:spcAft>
                <a:spcPts val="600"/>
              </a:spcAft>
            </a:pPr>
            <a:r>
              <a:rPr lang="en-US" sz="1200" kern="1200" dirty="0">
                <a:latin typeface="+mn-lt"/>
                <a:ea typeface="+mn-ea"/>
                <a:cs typeface="+mn-cs"/>
              </a:rPr>
              <a:t>MAVEN CHURN TELECOM</a:t>
            </a:r>
          </a:p>
        </p:txBody>
      </p:sp>
      <p:sp>
        <p:nvSpPr>
          <p:cNvPr id="4" name="Slide Number Placeholder 3">
            <a:extLst>
              <a:ext uri="{FF2B5EF4-FFF2-40B4-BE49-F238E27FC236}">
                <a16:creationId xmlns:a16="http://schemas.microsoft.com/office/drawing/2014/main" id="{A6848077-3BA4-896B-4402-CE999FB2D83B}"/>
              </a:ext>
            </a:extLst>
          </p:cNvPr>
          <p:cNvSpPr>
            <a:spLocks noGrp="1"/>
          </p:cNvSpPr>
          <p:nvPr>
            <p:ph type="sldNum" sz="quarter" idx="11"/>
          </p:nvPr>
        </p:nvSpPr>
        <p:spPr/>
        <p:txBody>
          <a:bodyPr vert="horz" lIns="91440" tIns="45720" rIns="91440" bIns="45720" rtlCol="0" anchor="ctr">
            <a:normAutofit/>
          </a:bodyPr>
          <a:lstStyle/>
          <a:p>
            <a:pPr algn="r">
              <a:spcAft>
                <a:spcPts val="600"/>
              </a:spcAft>
            </a:pPr>
            <a:fld id="{CF6F24BE-8BEB-403A-BDCC-38E201D0662D}" type="slidenum">
              <a:rPr lang="en-US" sz="1200">
                <a:solidFill>
                  <a:schemeClr val="tx1">
                    <a:lumMod val="50000"/>
                    <a:lumOff val="50000"/>
                  </a:schemeClr>
                </a:solidFill>
              </a:rPr>
              <a:pPr algn="r">
                <a:spcAft>
                  <a:spcPts val="600"/>
                </a:spcAft>
              </a:pPr>
              <a:t>22</a:t>
            </a:fld>
            <a:endParaRPr lang="en-US" sz="1200">
              <a:solidFill>
                <a:schemeClr val="tx1">
                  <a:lumMod val="50000"/>
                  <a:lumOff val="50000"/>
                </a:schemeClr>
              </a:solidFill>
            </a:endParaRPr>
          </a:p>
        </p:txBody>
      </p:sp>
      <p:sp>
        <p:nvSpPr>
          <p:cNvPr id="15" name="Rectangle 1">
            <a:extLst>
              <a:ext uri="{FF2B5EF4-FFF2-40B4-BE49-F238E27FC236}">
                <a16:creationId xmlns:a16="http://schemas.microsoft.com/office/drawing/2014/main" id="{CBBF4EEB-6691-768C-BC26-223729EA3EF2}"/>
              </a:ext>
            </a:extLst>
          </p:cNvPr>
          <p:cNvSpPr>
            <a:spLocks noGrp="1" noChangeArrowheads="1"/>
          </p:cNvSpPr>
          <p:nvPr>
            <p:ph type="body" sz="quarter" idx="4294967295"/>
          </p:nvPr>
        </p:nvSpPr>
        <p:spPr bwMode="auto">
          <a:xfrm>
            <a:off x="555040" y="4139765"/>
            <a:ext cx="4754302" cy="1678044"/>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numCol="1" rtlCol="0" anchor="ctr" anchorCtr="0" compatLnSpc="1">
            <a:prstTxWarp prst="textNoShape">
              <a:avLst/>
            </a:prstTxWarp>
            <a:noAutofit/>
          </a:bodyPr>
          <a:lstStyle/>
          <a:p>
            <a:pPr marR="0" lvl="0" defTabSz="914400" fontAlgn="base">
              <a:lnSpc>
                <a:spcPct val="90000"/>
              </a:lnSpc>
              <a:spcBef>
                <a:spcPct val="0"/>
              </a:spcBef>
              <a:spcAft>
                <a:spcPts val="600"/>
              </a:spcAft>
              <a:buClrTx/>
              <a:buSzTx/>
              <a:tabLst/>
            </a:pPr>
            <a:r>
              <a:rPr kumimoji="0" lang="vi-VN"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H</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ành</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động</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khuyến</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nghị</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latin typeface="Arial" panose="020B0604020202020204" pitchFamily="34" charset="0"/>
                <a:cs typeface="Arial" panose="020B0604020202020204" pitchFamily="34" charset="0"/>
              </a:rPr>
              <a:t>Cải thiện nội dung và chất lượng dịch vụ </a:t>
            </a:r>
            <a:r>
              <a:rPr lang="vi-VN" altLang="en-US" dirty="0" err="1">
                <a:solidFill>
                  <a:schemeClr val="tx1"/>
                </a:solidFill>
                <a:latin typeface="Arial" panose="020B0604020202020204" pitchFamily="34" charset="0"/>
                <a:cs typeface="Arial" panose="020B0604020202020204" pitchFamily="34" charset="0"/>
              </a:rPr>
              <a:t>Streaming</a:t>
            </a:r>
            <a:r>
              <a:rPr lang="vi-VN" altLang="en-US" dirty="0">
                <a:solidFill>
                  <a:schemeClr val="tx1"/>
                </a:solidFill>
                <a:latin typeface="Arial" panose="020B0604020202020204" pitchFamily="34" charset="0"/>
                <a:cs typeface="Arial" panose="020B0604020202020204" pitchFamily="34" charset="0"/>
              </a:rPr>
              <a:t> </a:t>
            </a:r>
            <a:r>
              <a:rPr lang="vi-VN" altLang="en-US" dirty="0" err="1">
                <a:solidFill>
                  <a:schemeClr val="tx1"/>
                </a:solidFill>
                <a:latin typeface="Arial" panose="020B0604020202020204" pitchFamily="34" charset="0"/>
                <a:cs typeface="Arial" panose="020B0604020202020204" pitchFamily="34" charset="0"/>
              </a:rPr>
              <a:t>Movies</a:t>
            </a:r>
            <a:r>
              <a:rPr lang="vi-VN" altLang="en-US" dirty="0">
                <a:solidFill>
                  <a:schemeClr val="tx1"/>
                </a:solidFill>
                <a:latin typeface="Arial" panose="020B0604020202020204" pitchFamily="34" charset="0"/>
                <a:cs typeface="Arial" panose="020B0604020202020204" pitchFamily="34" charset="0"/>
              </a:rPr>
              <a:t> và TV, chẳng hạn mở rộng danh sách nội dung hoặc giảm độ trễ khi sử dụng dịch vụ.</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latin typeface="Arial" panose="020B0604020202020204" pitchFamily="34" charset="0"/>
                <a:cs typeface="Arial" panose="020B0604020202020204" pitchFamily="34" charset="0"/>
              </a:rPr>
              <a:t>Cung cấp các gói tích hợp </a:t>
            </a:r>
            <a:r>
              <a:rPr lang="vi-VN" altLang="en-US" dirty="0" err="1">
                <a:solidFill>
                  <a:schemeClr val="tx1"/>
                </a:solidFill>
                <a:latin typeface="Arial" panose="020B0604020202020204" pitchFamily="34" charset="0"/>
                <a:cs typeface="Arial" panose="020B0604020202020204" pitchFamily="34" charset="0"/>
              </a:rPr>
              <a:t>streaming</a:t>
            </a:r>
            <a:r>
              <a:rPr lang="vi-VN" altLang="en-US" dirty="0">
                <a:solidFill>
                  <a:schemeClr val="tx1"/>
                </a:solidFill>
                <a:latin typeface="Arial" panose="020B0604020202020204" pitchFamily="34" charset="0"/>
                <a:cs typeface="Arial" panose="020B0604020202020204" pitchFamily="34" charset="0"/>
              </a:rPr>
              <a:t> với dịch vụ </a:t>
            </a:r>
            <a:r>
              <a:rPr lang="vi-VN" altLang="en-US" dirty="0" err="1">
                <a:solidFill>
                  <a:schemeClr val="tx1"/>
                </a:solidFill>
                <a:latin typeface="Arial" panose="020B0604020202020204" pitchFamily="34" charset="0"/>
                <a:cs typeface="Arial" panose="020B0604020202020204" pitchFamily="34" charset="0"/>
              </a:rPr>
              <a:t>internet</a:t>
            </a:r>
            <a:r>
              <a:rPr lang="vi-VN" altLang="en-US" dirty="0">
                <a:solidFill>
                  <a:schemeClr val="tx1"/>
                </a:solidFill>
                <a:latin typeface="Arial" panose="020B0604020202020204" pitchFamily="34" charset="0"/>
                <a:cs typeface="Arial" panose="020B0604020202020204" pitchFamily="34" charset="0"/>
              </a:rPr>
              <a:t> để tăng giá trị trải nghiệm.</a:t>
            </a:r>
          </a:p>
        </p:txBody>
      </p:sp>
      <p:sp>
        <p:nvSpPr>
          <p:cNvPr id="18" name="Rectangle 1">
            <a:extLst>
              <a:ext uri="{FF2B5EF4-FFF2-40B4-BE49-F238E27FC236}">
                <a16:creationId xmlns:a16="http://schemas.microsoft.com/office/drawing/2014/main" id="{DF401862-CDA3-3ABF-2579-8CAB93B2B09F}"/>
              </a:ext>
            </a:extLst>
          </p:cNvPr>
          <p:cNvSpPr txBox="1">
            <a:spLocks noChangeArrowheads="1"/>
          </p:cNvSpPr>
          <p:nvPr/>
        </p:nvSpPr>
        <p:spPr bwMode="auto">
          <a:xfrm>
            <a:off x="493922" y="1840849"/>
            <a:ext cx="4686088" cy="22989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tx1"/>
                </a:solidFill>
              </a:rPr>
              <a:t>Xu </a:t>
            </a:r>
            <a:r>
              <a:rPr lang="en-US" altLang="en-US" b="1" dirty="0" err="1">
                <a:solidFill>
                  <a:schemeClr val="tx1"/>
                </a:solidFill>
              </a:rPr>
              <a:t>hướng</a:t>
            </a:r>
            <a:r>
              <a:rPr lang="en-US" altLang="en-US" dirty="0">
                <a:solidFill>
                  <a:schemeClr val="tx1"/>
                </a:solidFill>
              </a:rPr>
              <a:t>: </a:t>
            </a:r>
            <a:endParaRPr lang="vi-VN" altLang="en-US" dirty="0">
              <a:solidFill>
                <a:schemeClr val="tx1"/>
              </a:solidFill>
            </a:endParaRP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rPr>
              <a:t>Dịch vụ </a:t>
            </a:r>
            <a:r>
              <a:rPr lang="vi-VN" altLang="en-US" b="1" dirty="0" err="1">
                <a:solidFill>
                  <a:schemeClr val="tx1"/>
                </a:solidFill>
              </a:rPr>
              <a:t>Streming</a:t>
            </a:r>
            <a:r>
              <a:rPr lang="vi-VN" altLang="en-US" b="1" dirty="0">
                <a:solidFill>
                  <a:schemeClr val="tx1"/>
                </a:solidFill>
              </a:rPr>
              <a:t> </a:t>
            </a:r>
            <a:r>
              <a:rPr lang="vi-VN" altLang="en-US" b="1" dirty="0" err="1">
                <a:solidFill>
                  <a:schemeClr val="tx1"/>
                </a:solidFill>
              </a:rPr>
              <a:t>Movies</a:t>
            </a:r>
            <a:r>
              <a:rPr lang="vi-VN" altLang="en-US" dirty="0">
                <a:solidFill>
                  <a:schemeClr val="tx1"/>
                </a:solidFill>
              </a:rPr>
              <a:t> và </a:t>
            </a:r>
            <a:r>
              <a:rPr lang="vi-VN" altLang="en-US" b="1" dirty="0" err="1">
                <a:solidFill>
                  <a:schemeClr val="tx1"/>
                </a:solidFill>
              </a:rPr>
              <a:t>Streaming</a:t>
            </a:r>
            <a:r>
              <a:rPr lang="vi-VN" altLang="en-US" b="1" dirty="0">
                <a:solidFill>
                  <a:schemeClr val="tx1"/>
                </a:solidFill>
              </a:rPr>
              <a:t> TV </a:t>
            </a:r>
            <a:r>
              <a:rPr lang="vi-VN" altLang="en-US" dirty="0">
                <a:solidFill>
                  <a:schemeClr val="tx1"/>
                </a:solidFill>
              </a:rPr>
              <a:t>có số lượng người dùng và tỷ lệ rời bỏ ở những cột như </a:t>
            </a:r>
            <a:r>
              <a:rPr lang="vi-VN" altLang="en-US" dirty="0" err="1">
                <a:solidFill>
                  <a:schemeClr val="tx1"/>
                </a:solidFill>
              </a:rPr>
              <a:t>Yes</a:t>
            </a:r>
            <a:r>
              <a:rPr lang="vi-VN" altLang="en-US" dirty="0">
                <a:solidFill>
                  <a:schemeClr val="tx1"/>
                </a:solidFill>
              </a:rPr>
              <a:t>, No và No </a:t>
            </a:r>
            <a:r>
              <a:rPr lang="vi-VN" altLang="en-US" dirty="0" err="1">
                <a:solidFill>
                  <a:schemeClr val="tx1"/>
                </a:solidFill>
              </a:rPr>
              <a:t>internet</a:t>
            </a:r>
            <a:r>
              <a:rPr lang="vi-VN" altLang="en-US" dirty="0">
                <a:solidFill>
                  <a:schemeClr val="tx1"/>
                </a:solidFill>
              </a:rPr>
              <a:t> </a:t>
            </a:r>
            <a:r>
              <a:rPr lang="vi-VN" altLang="en-US" dirty="0" err="1">
                <a:solidFill>
                  <a:schemeClr val="tx1"/>
                </a:solidFill>
              </a:rPr>
              <a:t>service</a:t>
            </a:r>
            <a:r>
              <a:rPr lang="vi-VN" altLang="en-US" dirty="0">
                <a:solidFill>
                  <a:schemeClr val="tx1"/>
                </a:solidFill>
              </a:rPr>
              <a:t> khá tương tự nhau</a:t>
            </a:r>
          </a:p>
          <a:p>
            <a:pPr marL="171450" marR="0" lvl="0" indent="-171450" algn="l" defTabSz="914400" rtl="0" eaLnBrk="0" fontAlgn="base" latinLnBrk="0" hangingPunct="0">
              <a:lnSpc>
                <a:spcPct val="100000"/>
              </a:lnSpc>
              <a:spcBef>
                <a:spcPct val="0"/>
              </a:spcBef>
              <a:spcAft>
                <a:spcPct val="0"/>
              </a:spcAft>
              <a:buClrTx/>
              <a:buSzTx/>
              <a:buFontTx/>
              <a:buChar char="-"/>
              <a:tabLst/>
            </a:pPr>
            <a:r>
              <a:rPr lang="vi-VN" altLang="en-US" dirty="0">
                <a:solidFill>
                  <a:schemeClr val="tx1"/>
                </a:solidFill>
              </a:rPr>
              <a:t>Lượng người không sử dụng nằm trong khoảng </a:t>
            </a:r>
            <a:r>
              <a:rPr lang="vi-VN" altLang="en-US" b="1" dirty="0">
                <a:solidFill>
                  <a:schemeClr val="tx1"/>
                </a:solidFill>
              </a:rPr>
              <a:t>2,800</a:t>
            </a:r>
            <a:r>
              <a:rPr lang="vi-VN" altLang="en-US" dirty="0">
                <a:solidFill>
                  <a:schemeClr val="tx1"/>
                </a:solidFill>
              </a:rPr>
              <a:t> khách hàng và tỷ lệ rời bỏ khoảng </a:t>
            </a:r>
            <a:r>
              <a:rPr lang="vi-VN" altLang="en-US" b="1" dirty="0">
                <a:solidFill>
                  <a:schemeClr val="tx1"/>
                </a:solidFill>
              </a:rPr>
              <a:t>33%.</a:t>
            </a:r>
          </a:p>
          <a:p>
            <a:pPr marL="171450" indent="-171450" defTabSz="914400" eaLnBrk="0" fontAlgn="base" hangingPunct="0">
              <a:lnSpc>
                <a:spcPct val="100000"/>
              </a:lnSpc>
              <a:spcBef>
                <a:spcPct val="0"/>
              </a:spcBef>
              <a:spcAft>
                <a:spcPct val="0"/>
              </a:spcAft>
              <a:buFontTx/>
              <a:buChar char="-"/>
            </a:pPr>
            <a:r>
              <a:rPr lang="vi-VN" altLang="en-US" dirty="0">
                <a:solidFill>
                  <a:schemeClr val="tx1"/>
                </a:solidFill>
              </a:rPr>
              <a:t>Lượng khách hàng sử dụng nằm trong khoảng </a:t>
            </a:r>
            <a:r>
              <a:rPr lang="vi-VN" altLang="en-US" b="1" dirty="0">
                <a:solidFill>
                  <a:schemeClr val="tx1"/>
                </a:solidFill>
              </a:rPr>
              <a:t>2,700</a:t>
            </a:r>
            <a:r>
              <a:rPr lang="vi-VN" altLang="en-US" dirty="0">
                <a:solidFill>
                  <a:schemeClr val="tx1"/>
                </a:solidFill>
              </a:rPr>
              <a:t> khách hàng và tỷ lệ rời bỏ khoảng </a:t>
            </a:r>
            <a:r>
              <a:rPr lang="vi-VN" altLang="en-US" b="1" dirty="0">
                <a:solidFill>
                  <a:schemeClr val="tx1"/>
                </a:solidFill>
              </a:rPr>
              <a:t>30%.</a:t>
            </a:r>
          </a:p>
          <a:p>
            <a:pPr marL="171450" marR="0" lvl="0" indent="-171450" algn="l" defTabSz="914400" rtl="0" eaLnBrk="0" fontAlgn="base" latinLnBrk="0" hangingPunct="0">
              <a:lnSpc>
                <a:spcPct val="100000"/>
              </a:lnSpc>
              <a:spcBef>
                <a:spcPct val="0"/>
              </a:spcBef>
              <a:spcAft>
                <a:spcPct val="0"/>
              </a:spcAft>
              <a:buClrTx/>
              <a:buSzTx/>
              <a:buFontTx/>
              <a:buChar char="-"/>
              <a:tabLst/>
            </a:pPr>
            <a:endParaRPr lang="vi-VN" altLang="en-US" b="1" dirty="0">
              <a:solidFill>
                <a:schemeClr val="tx1"/>
              </a:solidFill>
            </a:endParaRPr>
          </a:p>
        </p:txBody>
      </p:sp>
      <p:pic>
        <p:nvPicPr>
          <p:cNvPr id="12" name="Picture 11">
            <a:extLst>
              <a:ext uri="{FF2B5EF4-FFF2-40B4-BE49-F238E27FC236}">
                <a16:creationId xmlns:a16="http://schemas.microsoft.com/office/drawing/2014/main" id="{DB6DA273-0473-C6D1-6AB9-B517DCC53FD8}"/>
              </a:ext>
            </a:extLst>
          </p:cNvPr>
          <p:cNvPicPr>
            <a:picLocks noChangeAspect="1"/>
          </p:cNvPicPr>
          <p:nvPr/>
        </p:nvPicPr>
        <p:blipFill>
          <a:blip r:embed="rId3"/>
          <a:stretch>
            <a:fillRect/>
          </a:stretch>
        </p:blipFill>
        <p:spPr>
          <a:xfrm>
            <a:off x="6096000" y="1130400"/>
            <a:ext cx="5479304" cy="4446000"/>
          </a:xfrm>
          <a:prstGeom prst="rect">
            <a:avLst/>
          </a:prstGeom>
        </p:spPr>
      </p:pic>
    </p:spTree>
    <p:extLst>
      <p:ext uri="{BB962C8B-B14F-4D97-AF65-F5344CB8AC3E}">
        <p14:creationId xmlns:p14="http://schemas.microsoft.com/office/powerpoint/2010/main" val="409195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F75D-6B1A-9A71-3E72-12A5C127240A}"/>
              </a:ext>
            </a:extLst>
          </p:cNvPr>
          <p:cNvSpPr>
            <a:spLocks noGrp="1"/>
          </p:cNvSpPr>
          <p:nvPr>
            <p:ph type="title"/>
          </p:nvPr>
        </p:nvSpPr>
        <p:spPr>
          <a:xfrm>
            <a:off x="59017" y="560800"/>
            <a:ext cx="1481783" cy="5725248"/>
          </a:xfrm>
        </p:spPr>
        <p:txBody>
          <a:bodyPr/>
          <a:lstStyle/>
          <a:p>
            <a:pPr algn="ctr"/>
            <a:r>
              <a:rPr lang="vi-VN" sz="3200" dirty="0"/>
              <a:t>KẾT LUẬN</a:t>
            </a:r>
            <a:endParaRPr lang="en-US" sz="3200" dirty="0"/>
          </a:p>
        </p:txBody>
      </p:sp>
      <p:sp>
        <p:nvSpPr>
          <p:cNvPr id="3" name="Footer Placeholder 2">
            <a:extLst>
              <a:ext uri="{FF2B5EF4-FFF2-40B4-BE49-F238E27FC236}">
                <a16:creationId xmlns:a16="http://schemas.microsoft.com/office/drawing/2014/main" id="{11244EF0-2157-6B05-B15B-D7DCB77FF656}"/>
              </a:ext>
            </a:extLst>
          </p:cNvPr>
          <p:cNvSpPr>
            <a:spLocks noGrp="1"/>
          </p:cNvSpPr>
          <p:nvPr>
            <p:ph type="ftr" sz="quarter" idx="10"/>
          </p:nvPr>
        </p:nvSpPr>
        <p:spPr/>
        <p:txBody>
          <a:bodyPr/>
          <a:lstStyle/>
          <a:p>
            <a:r>
              <a:rPr lang="en-ID"/>
              <a:t>MAVEN CHURN TELECOM</a:t>
            </a:r>
            <a:endParaRPr lang="en-ID" dirty="0"/>
          </a:p>
        </p:txBody>
      </p:sp>
      <p:sp>
        <p:nvSpPr>
          <p:cNvPr id="4" name="Slide Number Placeholder 3">
            <a:extLst>
              <a:ext uri="{FF2B5EF4-FFF2-40B4-BE49-F238E27FC236}">
                <a16:creationId xmlns:a16="http://schemas.microsoft.com/office/drawing/2014/main" id="{665133A1-5CE0-05A6-9308-589EC29C6678}"/>
              </a:ext>
            </a:extLst>
          </p:cNvPr>
          <p:cNvSpPr>
            <a:spLocks noGrp="1"/>
          </p:cNvSpPr>
          <p:nvPr>
            <p:ph type="sldNum" sz="quarter" idx="11"/>
          </p:nvPr>
        </p:nvSpPr>
        <p:spPr/>
        <p:txBody>
          <a:bodyPr/>
          <a:lstStyle/>
          <a:p>
            <a:fld id="{CF6F24BE-8BEB-403A-BDCC-38E201D0662D}" type="slidenum">
              <a:rPr lang="en-ID" smtClean="0"/>
              <a:pPr/>
              <a:t>23</a:t>
            </a:fld>
            <a:endParaRPr lang="en-ID" dirty="0"/>
          </a:p>
        </p:txBody>
      </p:sp>
      <p:pic>
        <p:nvPicPr>
          <p:cNvPr id="8" name="Picture Placeholder 7">
            <a:extLst>
              <a:ext uri="{FF2B5EF4-FFF2-40B4-BE49-F238E27FC236}">
                <a16:creationId xmlns:a16="http://schemas.microsoft.com/office/drawing/2014/main" id="{B59CCB12-F3E6-17F4-25C5-AF7F9A321796}"/>
              </a:ext>
            </a:extLst>
          </p:cNvPr>
          <p:cNvPicPr>
            <a:picLocks noGrp="1" noChangeAspect="1"/>
          </p:cNvPicPr>
          <p:nvPr>
            <p:ph type="pic" sz="quarter" idx="12"/>
          </p:nvPr>
        </p:nvPicPr>
        <p:blipFill>
          <a:blip r:embed="rId2"/>
          <a:srcRect l="37547" r="37547"/>
          <a:stretch>
            <a:fillRect/>
          </a:stretch>
        </p:blipFill>
        <p:spPr>
          <a:xfrm>
            <a:off x="1433357" y="280418"/>
            <a:ext cx="2120348" cy="5715933"/>
          </a:xfrm>
        </p:spPr>
      </p:pic>
      <p:sp>
        <p:nvSpPr>
          <p:cNvPr id="12" name="Rectangle 1">
            <a:extLst>
              <a:ext uri="{FF2B5EF4-FFF2-40B4-BE49-F238E27FC236}">
                <a16:creationId xmlns:a16="http://schemas.microsoft.com/office/drawing/2014/main" id="{F5223173-7EAB-C65D-C990-ABD058770CE0}"/>
              </a:ext>
            </a:extLst>
          </p:cNvPr>
          <p:cNvSpPr>
            <a:spLocks noChangeArrowheads="1"/>
          </p:cNvSpPr>
          <p:nvPr/>
        </p:nvSpPr>
        <p:spPr bwMode="auto">
          <a:xfrm>
            <a:off x="3823201" y="456277"/>
            <a:ext cx="750240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Nguyên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nhân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dẫn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đến</a:t>
            </a:r>
            <a:r>
              <a:rPr kumimoji="0" lang="en-US" altLang="en-US" sz="1200" b="1" i="0" u="none" strike="noStrike" cap="none" normalizeH="0" baseline="0" dirty="0">
                <a:ln>
                  <a:noFill/>
                </a:ln>
                <a:solidFill>
                  <a:schemeClr val="tx1"/>
                </a:solidFill>
                <a:effectLst/>
                <a:latin typeface="Arial" panose="020B0604020202020204" pitchFamily="34" charset="0"/>
              </a:rPr>
              <a:t> Churn:</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Loại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hợp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đồng</a:t>
            </a:r>
            <a:r>
              <a:rPr kumimoji="0" lang="en-US" altLang="en-US" sz="1200" b="1" i="0" u="none" strike="noStrike" cap="none" normalizeH="0" baseline="0" dirty="0">
                <a:ln>
                  <a:noFill/>
                </a:ln>
                <a:solidFill>
                  <a:schemeClr val="tx1"/>
                </a:solidFill>
                <a:effectLst/>
                <a:latin typeface="Arial" panose="020B0604020202020204" pitchFamily="34" charset="0"/>
              </a:rPr>
              <a:t>:</a:t>
            </a:r>
            <a:r>
              <a:rPr lang="vi-VN" altLang="en-US" sz="1200" dirty="0">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hợp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đồng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tháng</a:t>
            </a:r>
            <a:r>
              <a:rPr kumimoji="0" lang="en-US" altLang="en-US" sz="1200" b="0" i="0" u="none" strike="noStrike" cap="none" normalizeH="0" baseline="0" dirty="0">
                <a:ln>
                  <a:noFill/>
                </a:ln>
                <a:solidFill>
                  <a:schemeClr val="tx1"/>
                </a:solidFill>
                <a:effectLst/>
                <a:latin typeface="Arial" panose="020B0604020202020204" pitchFamily="34" charset="0"/>
              </a:rPr>
              <a:t> (Monthly Contract)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nhất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Điều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này</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phản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ánh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tính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linh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hoạt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của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hợp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đồng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ngắn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hạn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khiến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dễ</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chuyển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đổi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hoặc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không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lòng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Chi </a:t>
            </a:r>
            <a:r>
              <a:rPr kumimoji="0" lang="en-US" altLang="en-US" sz="1200" b="1" i="0" u="none" strike="noStrike" cap="none" normalizeH="0" baseline="0" dirty="0" err="1">
                <a:ln>
                  <a:noFill/>
                </a:ln>
                <a:solidFill>
                  <a:schemeClr val="tx1"/>
                </a:solidFill>
                <a:effectLst/>
                <a:latin typeface="Arial" panose="020B0604020202020204" pitchFamily="34" charset="0"/>
              </a:rPr>
              <a:t>phí</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dịch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vụ</a:t>
            </a:r>
            <a:r>
              <a:rPr kumimoji="0" lang="en-US" altLang="en-US" sz="1200" b="1" i="0" u="none" strike="noStrike" cap="none" normalizeH="0" baseline="0" dirty="0">
                <a:ln>
                  <a:noFill/>
                </a:ln>
                <a:solidFill>
                  <a:schemeClr val="tx1"/>
                </a:solidFill>
                <a:effectLst/>
                <a:latin typeface="Arial" panose="020B0604020202020204" pitchFamily="34" charset="0"/>
              </a:rPr>
              <a:t>:</a:t>
            </a:r>
            <a:r>
              <a:rPr lang="vi-VN" altLang="en-US" sz="1200" dirty="0">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Nhóm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chi </a:t>
            </a:r>
            <a:r>
              <a:rPr kumimoji="0" lang="en-US" altLang="en-US" sz="1200" b="1" i="0" u="none" strike="noStrike" cap="none" normalizeH="0" baseline="0" dirty="0" err="1">
                <a:ln>
                  <a:noFill/>
                </a:ln>
                <a:solidFill>
                  <a:schemeClr val="tx1"/>
                </a:solidFill>
                <a:effectLst/>
                <a:latin typeface="Arial" panose="020B0604020202020204" pitchFamily="34" charset="0"/>
              </a:rPr>
              <a:t>phí</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hàng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tháng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trên</a:t>
            </a:r>
            <a:r>
              <a:rPr kumimoji="0" lang="en-US" altLang="en-US" sz="1200" b="1" i="0" u="none" strike="noStrike" cap="none" normalizeH="0" baseline="0" dirty="0">
                <a:ln>
                  <a:noFill/>
                </a:ln>
                <a:solidFill>
                  <a:schemeClr val="tx1"/>
                </a:solidFill>
                <a:effectLst/>
                <a:latin typeface="Arial" panose="020B0604020202020204" pitchFamily="34" charset="0"/>
              </a:rPr>
              <a:t> $70</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do </a:t>
            </a:r>
            <a:r>
              <a:rPr kumimoji="0" lang="en-US" altLang="en-US" sz="1200" b="0" i="0" u="none" strike="noStrike" cap="none" normalizeH="0" baseline="0" dirty="0" err="1">
                <a:ln>
                  <a:noFill/>
                </a:ln>
                <a:solidFill>
                  <a:schemeClr val="tx1"/>
                </a:solidFill>
                <a:effectLst/>
                <a:latin typeface="Arial" panose="020B0604020202020204" pitchFamily="34" charset="0"/>
              </a:rPr>
              <a:t>cảm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giác</a:t>
            </a:r>
            <a:r>
              <a:rPr kumimoji="0" lang="en-US" altLang="en-US" sz="1200" b="0" i="0" u="none" strike="noStrike" cap="none" normalizeH="0" baseline="0" dirty="0">
                <a:ln>
                  <a:noFill/>
                </a:ln>
                <a:solidFill>
                  <a:schemeClr val="tx1"/>
                </a:solidFill>
                <a:effectLst/>
                <a:latin typeface="Arial" panose="020B0604020202020204" pitchFamily="34" charset="0"/>
              </a:rPr>
              <a:t> chi </a:t>
            </a:r>
            <a:r>
              <a:rPr kumimoji="0" lang="en-US" altLang="en-US" sz="1200" b="0" i="0" u="none" strike="noStrike" cap="none" normalizeH="0" baseline="0" dirty="0" err="1">
                <a:ln>
                  <a:noFill/>
                </a:ln>
                <a:solidFill>
                  <a:schemeClr val="tx1"/>
                </a:solidFill>
                <a:effectLst/>
                <a:latin typeface="Arial" panose="020B0604020202020204" pitchFamily="34" charset="0"/>
              </a:rPr>
              <a:t>phí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không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tương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xứng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với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giá</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trị</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nhận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được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hoặc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áp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lực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tài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chính</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Dịch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vụ</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bổ</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trợ</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không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dịch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vụ</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bổ</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trợ</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như</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Online Security, Device Protection, Tech Support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hơn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thấy</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thiếu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giá</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trị</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tăng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từ</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gói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dịch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vụ</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cơ</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bản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Loại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hình</a:t>
            </a:r>
            <a:r>
              <a:rPr kumimoji="0" lang="en-US" altLang="en-US" sz="1200" b="1" i="0" u="none" strike="noStrike" cap="none" normalizeH="0" baseline="0" dirty="0">
                <a:ln>
                  <a:noFill/>
                </a:ln>
                <a:solidFill>
                  <a:schemeClr val="tx1"/>
                </a:solidFill>
                <a:effectLst/>
                <a:latin typeface="Arial" panose="020B0604020202020204" pitchFamily="34" charset="0"/>
              </a:rPr>
              <a:t> Internet:</a:t>
            </a:r>
            <a:r>
              <a:rPr lang="vi-VN" altLang="en-US" sz="1200" dirty="0">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Fiber Optic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hơn</a:t>
            </a:r>
            <a:r>
              <a:rPr kumimoji="0" lang="en-US" altLang="en-US" sz="1200" b="0" i="0" u="none" strike="noStrike" cap="none" normalizeH="0" baseline="0" dirty="0">
                <a:ln>
                  <a:noFill/>
                </a:ln>
                <a:solidFill>
                  <a:schemeClr val="tx1"/>
                </a:solidFill>
                <a:effectLst/>
                <a:latin typeface="Arial" panose="020B0604020202020204" pitchFamily="34" charset="0"/>
              </a:rPr>
              <a:t> so </a:t>
            </a:r>
            <a:r>
              <a:rPr kumimoji="0" lang="en-US" altLang="en-US" sz="1200" b="0" i="0" u="none" strike="noStrike" cap="none" normalizeH="0" baseline="0" dirty="0" err="1">
                <a:ln>
                  <a:noFill/>
                </a:ln>
                <a:solidFill>
                  <a:schemeClr val="tx1"/>
                </a:solidFill>
                <a:effectLst/>
                <a:latin typeface="Arial" panose="020B0604020202020204" pitchFamily="34" charset="0"/>
              </a:rPr>
              <a:t>với</a:t>
            </a:r>
            <a:r>
              <a:rPr kumimoji="0" lang="en-US" altLang="en-US" sz="1200" b="0" i="0" u="none" strike="noStrike" cap="none" normalizeH="0" baseline="0" dirty="0">
                <a:ln>
                  <a:noFill/>
                </a:ln>
                <a:solidFill>
                  <a:schemeClr val="tx1"/>
                </a:solidFill>
                <a:effectLst/>
                <a:latin typeface="Arial" panose="020B0604020202020204" pitchFamily="34" charset="0"/>
              </a:rPr>
              <a:t> DSL,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thể</a:t>
            </a:r>
            <a:r>
              <a:rPr kumimoji="0" lang="en-US" altLang="en-US" sz="1200" b="0" i="0" u="none" strike="noStrike" cap="none" normalizeH="0" baseline="0" dirty="0">
                <a:ln>
                  <a:noFill/>
                </a:ln>
                <a:solidFill>
                  <a:schemeClr val="tx1"/>
                </a:solidFill>
                <a:effectLst/>
                <a:latin typeface="Arial" panose="020B0604020202020204" pitchFamily="34" charset="0"/>
              </a:rPr>
              <a:t> do </a:t>
            </a:r>
            <a:r>
              <a:rPr kumimoji="0" lang="en-US" altLang="en-US" sz="1200" b="0" i="0" u="none" strike="noStrike" cap="none" normalizeH="0" baseline="0" dirty="0" err="1">
                <a:ln>
                  <a:noFill/>
                </a:ln>
                <a:solidFill>
                  <a:schemeClr val="tx1"/>
                </a:solidFill>
                <a:effectLst/>
                <a:latin typeface="Arial" panose="020B0604020202020204" pitchFamily="34" charset="0"/>
              </a:rPr>
              <a:t>giá</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hơn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hoặc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chất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lượng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không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đáp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ứng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vọng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Hình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thức</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thanh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toán</a:t>
            </a:r>
            <a:r>
              <a:rPr kumimoji="0" lang="en-US" altLang="en-US" sz="1200" b="1" i="0" u="none" strike="noStrike" cap="none" normalizeH="0" baseline="0" dirty="0">
                <a:ln>
                  <a:noFill/>
                </a:ln>
                <a:solidFill>
                  <a:schemeClr val="tx1"/>
                </a:solidFill>
                <a:effectLst/>
                <a:latin typeface="Arial" panose="020B0604020202020204" pitchFamily="34" charset="0"/>
              </a:rPr>
              <a:t>:</a:t>
            </a:r>
            <a:r>
              <a:rPr lang="vi-VN" altLang="en-US" sz="1200" dirty="0">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Những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thanh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toán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thủ</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công</a:t>
            </a:r>
            <a:r>
              <a:rPr kumimoji="0" lang="en-US" altLang="en-US" sz="1200" b="0" i="0" u="none" strike="noStrike" cap="none" normalizeH="0" baseline="0" dirty="0">
                <a:ln>
                  <a:noFill/>
                </a:ln>
                <a:solidFill>
                  <a:schemeClr val="tx1"/>
                </a:solidFill>
                <a:effectLst/>
                <a:latin typeface="Arial" panose="020B0604020202020204" pitchFamily="34" charset="0"/>
              </a:rPr>
              <a:t> (qua </a:t>
            </a:r>
            <a:r>
              <a:rPr kumimoji="0" lang="en-US" altLang="en-US" sz="1200" b="0" i="0" u="none" strike="noStrike" cap="none" normalizeH="0" baseline="0" dirty="0" err="1">
                <a:ln>
                  <a:noFill/>
                </a:ln>
                <a:solidFill>
                  <a:schemeClr val="tx1"/>
                </a:solidFill>
                <a:effectLst/>
                <a:latin typeface="Arial" panose="020B0604020202020204" pitchFamily="34" charset="0"/>
              </a:rPr>
              <a:t>séc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hơn</a:t>
            </a:r>
            <a:r>
              <a:rPr kumimoji="0" lang="en-US" altLang="en-US" sz="1200" b="0" i="0" u="none" strike="noStrike" cap="none" normalizeH="0" baseline="0" dirty="0">
                <a:ln>
                  <a:noFill/>
                </a:ln>
                <a:solidFill>
                  <a:schemeClr val="tx1"/>
                </a:solidFill>
                <a:effectLst/>
                <a:latin typeface="Arial" panose="020B0604020202020204" pitchFamily="34" charset="0"/>
              </a:rPr>
              <a:t> so </a:t>
            </a:r>
            <a:r>
              <a:rPr kumimoji="0" lang="en-US" altLang="en-US" sz="1200" b="0" i="0" u="none" strike="noStrike" cap="none" normalizeH="0" baseline="0" dirty="0" err="1">
                <a:ln>
                  <a:noFill/>
                </a:ln>
                <a:solidFill>
                  <a:schemeClr val="tx1"/>
                </a:solidFill>
                <a:effectLst/>
                <a:latin typeface="Arial" panose="020B0604020202020204" pitchFamily="34" charset="0"/>
              </a:rPr>
              <a:t>với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hình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thức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thanh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toán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tự</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động</a:t>
            </a:r>
            <a:r>
              <a:rPr kumimoji="0" lang="en-US" altLang="en-US" sz="1200" b="0" i="0" u="none" strike="noStrike" cap="none" normalizeH="0" baseline="0" dirty="0">
                <a:ln>
                  <a:noFill/>
                </a:ln>
                <a:solidFill>
                  <a:schemeClr val="tx1"/>
                </a:solidFill>
                <a:effectLst/>
                <a:latin typeface="Arial" panose="020B0604020202020204" pitchFamily="34" charset="0"/>
              </a:rPr>
              <a:t>, do </a:t>
            </a:r>
            <a:r>
              <a:rPr kumimoji="0" lang="en-US" altLang="en-US" sz="1200" b="0" i="0" u="none" strike="noStrike" cap="none" normalizeH="0" baseline="0" dirty="0" err="1">
                <a:ln>
                  <a:noFill/>
                </a:ln>
                <a:solidFill>
                  <a:schemeClr val="tx1"/>
                </a:solidFill>
                <a:effectLst/>
                <a:latin typeface="Arial" panose="020B0604020202020204" pitchFamily="34" charset="0"/>
              </a:rPr>
              <a:t>sự</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bất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tiện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hoặc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khả</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năng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gián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đoạn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trong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thanh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toán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660D5184-3A46-CA86-944E-C0C83E51050C}"/>
              </a:ext>
            </a:extLst>
          </p:cNvPr>
          <p:cNvSpPr>
            <a:spLocks noChangeArrowheads="1"/>
          </p:cNvSpPr>
          <p:nvPr/>
        </p:nvSpPr>
        <p:spPr bwMode="auto">
          <a:xfrm>
            <a:off x="3840082" y="2753261"/>
            <a:ext cx="7552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Khuyến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nghị</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để</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giảm</a:t>
            </a:r>
            <a:r>
              <a:rPr kumimoji="0" lang="en-US" altLang="en-US" sz="1200" b="1" i="0" u="none" strike="noStrike" cap="none" normalizeH="0" baseline="0" dirty="0">
                <a:ln>
                  <a:noFill/>
                </a:ln>
                <a:solidFill>
                  <a:schemeClr val="tx1"/>
                </a:solidFill>
                <a:effectLst/>
                <a:latin typeface="Arial" panose="020B0604020202020204" pitchFamily="34" charset="0"/>
              </a:rPr>
              <a:t> Churn:</a:t>
            </a:r>
            <a:endParaRPr kumimoji="0" lang="vi-VN"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vi-VN" altLang="en-US" sz="1200" b="1" dirty="0">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Tăng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cường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ưu</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đãi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cho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hợp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đồng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dài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hạn:</a:t>
            </a:r>
            <a:r>
              <a:rPr kumimoji="0" lang="en-US" altLang="en-US" sz="1200" b="0" i="0" u="none" strike="noStrike" cap="none" normalizeH="0" baseline="0" dirty="0" err="1">
                <a:ln>
                  <a:noFill/>
                </a:ln>
                <a:solidFill>
                  <a:schemeClr val="tx1"/>
                </a:solidFill>
                <a:effectLst/>
                <a:latin typeface="Arial" panose="020B0604020202020204" pitchFamily="34" charset="0"/>
              </a:rPr>
              <a:t>Cung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cấp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giảm</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giá</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hoặc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khuyến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mãi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đặc</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biệt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chuyển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từ</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hợp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đồng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tháng</a:t>
            </a:r>
            <a:r>
              <a:rPr kumimoji="0" lang="en-US" altLang="en-US" sz="1200" b="0" i="0" u="none" strike="noStrike" cap="none" normalizeH="0" baseline="0" dirty="0">
                <a:ln>
                  <a:noFill/>
                </a:ln>
                <a:solidFill>
                  <a:schemeClr val="tx1"/>
                </a:solidFill>
                <a:effectLst/>
                <a:latin typeface="Arial" panose="020B0604020202020204" pitchFamily="34" charset="0"/>
              </a:rPr>
              <a:t> sang </a:t>
            </a:r>
            <a:r>
              <a:rPr kumimoji="0" lang="en-US" altLang="en-US" sz="1200" b="0" i="0" u="none" strike="noStrike" cap="none" normalizeH="0" baseline="0" dirty="0" err="1">
                <a:ln>
                  <a:noFill/>
                </a:ln>
                <a:solidFill>
                  <a:schemeClr val="tx1"/>
                </a:solidFill>
                <a:effectLst/>
                <a:latin typeface="Arial" panose="020B0604020202020204" pitchFamily="34" charset="0"/>
              </a:rPr>
              <a:t>hợp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đồng</a:t>
            </a:r>
            <a:r>
              <a:rPr kumimoji="0" lang="en-US" altLang="en-US" sz="1200" b="0" i="0" u="none" strike="noStrike" cap="none" normalizeH="0" baseline="0" dirty="0">
                <a:ln>
                  <a:noFill/>
                </a:ln>
                <a:solidFill>
                  <a:schemeClr val="tx1"/>
                </a:solidFill>
                <a:effectLst/>
                <a:latin typeface="Arial" panose="020B0604020202020204" pitchFamily="34" charset="0"/>
              </a:rPr>
              <a:t> 1-2 </a:t>
            </a:r>
            <a:r>
              <a:rPr kumimoji="0" lang="en-US" altLang="en-US" sz="1200" b="0" i="0" u="none" strike="noStrike" cap="none" normalizeH="0" baseline="0" dirty="0" err="1">
                <a:ln>
                  <a:noFill/>
                </a:ln>
                <a:solidFill>
                  <a:schemeClr val="tx1"/>
                </a:solidFill>
                <a:effectLst/>
                <a:latin typeface="Arial" panose="020B0604020202020204" pitchFamily="34" charset="0"/>
              </a:rPr>
              <a:t>năm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Điều</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này</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giúp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tăng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sự</a:t>
            </a:r>
            <a:r>
              <a:rPr kumimoji="0" lang="en-US" altLang="en-US" sz="1200" b="0" i="0" u="none" strike="noStrike" cap="none" normalizeH="0" baseline="0" dirty="0">
                <a:ln>
                  <a:noFill/>
                </a:ln>
                <a:solidFill>
                  <a:schemeClr val="tx1"/>
                </a:solidFill>
                <a:effectLst/>
                <a:latin typeface="Arial" panose="020B0604020202020204" pitchFamily="34" charset="0"/>
              </a:rPr>
              <a:t> cam </a:t>
            </a:r>
            <a:r>
              <a:rPr kumimoji="0" lang="en-US" altLang="en-US" sz="1200" b="0" i="0" u="none" strike="noStrike" cap="none" normalizeH="0" baseline="0" dirty="0" err="1">
                <a:ln>
                  <a:noFill/>
                </a:ln>
                <a:solidFill>
                  <a:schemeClr val="tx1"/>
                </a:solidFill>
                <a:effectLst/>
                <a:latin typeface="Arial" panose="020B0604020202020204" pitchFamily="34" charset="0"/>
              </a:rPr>
              <a:t>kết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và</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giảm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tỷ</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lệ</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Cải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thiện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giá</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trị</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cho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nhóm</a:t>
            </a:r>
            <a:r>
              <a:rPr kumimoji="0" lang="en-US" altLang="en-US" sz="1200" b="1" i="0" u="none" strike="noStrike" cap="none" normalizeH="0" baseline="0" dirty="0">
                <a:ln>
                  <a:noFill/>
                </a:ln>
                <a:solidFill>
                  <a:schemeClr val="tx1"/>
                </a:solidFill>
                <a:effectLst/>
                <a:latin typeface="Arial" panose="020B0604020202020204" pitchFamily="34" charset="0"/>
              </a:rPr>
              <a:t> chi </a:t>
            </a:r>
            <a:r>
              <a:rPr kumimoji="0" lang="en-US" altLang="en-US" sz="1200" b="1" i="0" u="none" strike="noStrike" cap="none" normalizeH="0" baseline="0" dirty="0" err="1">
                <a:ln>
                  <a:noFill/>
                </a:ln>
                <a:solidFill>
                  <a:schemeClr val="tx1"/>
                </a:solidFill>
                <a:effectLst/>
                <a:latin typeface="Arial" panose="020B0604020202020204" pitchFamily="34" charset="0"/>
              </a:rPr>
              <a:t>phí</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cao</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Đối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với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chi </a:t>
            </a:r>
            <a:r>
              <a:rPr kumimoji="0" lang="en-US" altLang="en-US" sz="1200" b="0" i="0" u="none" strike="noStrike" cap="none" normalizeH="0" baseline="0" dirty="0" err="1">
                <a:ln>
                  <a:noFill/>
                </a:ln>
                <a:solidFill>
                  <a:schemeClr val="tx1"/>
                </a:solidFill>
                <a:effectLst/>
                <a:latin typeface="Arial" panose="020B0604020202020204" pitchFamily="34" charset="0"/>
              </a:rPr>
              <a:t>phí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trên</a:t>
            </a:r>
            <a:r>
              <a:rPr kumimoji="0" lang="en-US" altLang="en-US" sz="1200" b="0" i="0" u="none" strike="noStrike" cap="none" normalizeH="0" baseline="0" dirty="0">
                <a:ln>
                  <a:noFill/>
                </a:ln>
                <a:solidFill>
                  <a:schemeClr val="tx1"/>
                </a:solidFill>
                <a:effectLst/>
                <a:latin typeface="Arial" panose="020B0604020202020204" pitchFamily="34" charset="0"/>
              </a:rPr>
              <a:t> $70/</a:t>
            </a:r>
            <a:r>
              <a:rPr kumimoji="0" lang="en-US" altLang="en-US" sz="1200" b="0" i="0" u="none" strike="noStrike" cap="none" normalizeH="0" baseline="0" dirty="0" err="1">
                <a:ln>
                  <a:noFill/>
                </a:ln>
                <a:solidFill>
                  <a:schemeClr val="tx1"/>
                </a:solidFill>
                <a:effectLst/>
                <a:latin typeface="Arial" panose="020B0604020202020204" pitchFamily="34" charset="0"/>
              </a:rPr>
              <a:t>tháng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cần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đưa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gói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ưu</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đãi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dịch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vụ</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bổ</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trợ</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miễn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phí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như</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bảo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mật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trực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tuyến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hỗ</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trợ</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thiết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bị</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để</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tăng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sự</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lòng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và</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cảm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giá</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trị</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Khuyến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khích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sử</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dụng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dịch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vụ</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bổ</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trợ</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Đẩy</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mạnh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chiến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lược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cross-selling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để</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thấy</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được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lợi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ích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dịch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vụ</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như</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Online Backup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Tech Support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thể</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thực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hiện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thông</a:t>
            </a:r>
            <a:r>
              <a:rPr kumimoji="0" lang="en-US" altLang="en-US" sz="1200" b="0" i="0" u="none" strike="noStrike" cap="none" normalizeH="0" baseline="0" dirty="0">
                <a:ln>
                  <a:noFill/>
                </a:ln>
                <a:solidFill>
                  <a:schemeClr val="tx1"/>
                </a:solidFill>
                <a:effectLst/>
                <a:latin typeface="Arial" panose="020B0604020202020204" pitchFamily="34" charset="0"/>
              </a:rPr>
              <a:t> qua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gói</a:t>
            </a:r>
            <a:r>
              <a:rPr kumimoji="0" lang="en-US" altLang="en-US" sz="1200" b="1" i="0" u="none" strike="noStrike" cap="none" normalizeH="0" baseline="0" dirty="0">
                <a:ln>
                  <a:noFill/>
                </a:ln>
                <a:solidFill>
                  <a:schemeClr val="tx1"/>
                </a:solidFill>
                <a:effectLst/>
                <a:latin typeface="Arial" panose="020B0604020202020204" pitchFamily="34" charset="0"/>
              </a:rPr>
              <a:t> combo </a:t>
            </a:r>
            <a:r>
              <a:rPr kumimoji="0" lang="en-US" altLang="en-US" sz="1200" b="1" i="0" u="none" strike="noStrike" cap="none" normalizeH="0" baseline="0" dirty="0" err="1">
                <a:ln>
                  <a:noFill/>
                </a:ln>
                <a:solidFill>
                  <a:schemeClr val="tx1"/>
                </a:solidFill>
                <a:effectLst/>
                <a:latin typeface="Arial" panose="020B0604020202020204" pitchFamily="34" charset="0"/>
              </a:rPr>
              <a:t>giảm</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giá</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hoặc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dùng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miễn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phí</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Nâng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cao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trải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nghiệm</a:t>
            </a:r>
            <a:r>
              <a:rPr kumimoji="0" lang="en-US" altLang="en-US" sz="1200" b="1" i="0" u="none" strike="noStrike" cap="none" normalizeH="0" baseline="0" dirty="0">
                <a:ln>
                  <a:noFill/>
                </a:ln>
                <a:solidFill>
                  <a:schemeClr val="tx1"/>
                </a:solidFill>
                <a:effectLst/>
                <a:latin typeface="Arial" panose="020B0604020202020204" pitchFamily="34" charset="0"/>
              </a:rPr>
              <a:t> Internet Fiber Optic:</a:t>
            </a: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Đối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với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Fiber Optic, </a:t>
            </a:r>
            <a:r>
              <a:rPr kumimoji="0" lang="en-US" altLang="en-US" sz="1200" b="0" i="0" u="none" strike="noStrike" cap="none" normalizeH="0" baseline="0" dirty="0" err="1">
                <a:ln>
                  <a:noFill/>
                </a:ln>
                <a:solidFill>
                  <a:schemeClr val="tx1"/>
                </a:solidFill>
                <a:effectLst/>
                <a:latin typeface="Arial" panose="020B0604020202020204" pitchFamily="34" charset="0"/>
              </a:rPr>
              <a:t>cần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cải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thiện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chất</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lượng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dịch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vụ</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đặc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biệt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về</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tốc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độ</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độ</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ổn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định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đồng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triển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khai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chính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sách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giá</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ưu</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đãi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để</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giữ</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chân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Thúc</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đẩy</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thanh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toán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tự</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động</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Khuyến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khích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thanh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toán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tự</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động</a:t>
            </a:r>
            <a:r>
              <a:rPr kumimoji="0" lang="en-US" altLang="en-US" sz="1200" b="0" i="0" u="none" strike="noStrike" cap="none" normalizeH="0" baseline="0" dirty="0">
                <a:ln>
                  <a:noFill/>
                </a:ln>
                <a:solidFill>
                  <a:schemeClr val="tx1"/>
                </a:solidFill>
                <a:effectLst/>
                <a:latin typeface="Arial" panose="020B0604020202020204" pitchFamily="34" charset="0"/>
              </a:rPr>
              <a:t> qua </a:t>
            </a:r>
            <a:r>
              <a:rPr kumimoji="0" lang="en-US" altLang="en-US" sz="1200" b="0" i="0" u="none" strike="noStrike" cap="none" normalizeH="0" baseline="0" dirty="0" err="1">
                <a:ln>
                  <a:noFill/>
                </a:ln>
                <a:solidFill>
                  <a:schemeClr val="tx1"/>
                </a:solidFill>
                <a:effectLst/>
                <a:latin typeface="Arial" panose="020B0604020202020204" pitchFamily="34" charset="0"/>
              </a:rPr>
              <a:t>thẻ</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tín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hoặc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tài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khoản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ngân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hàng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bằng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cung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cấp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giảm</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giá</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cho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hóa</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đơn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thanh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toán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tự</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động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hoặc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ưu</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đãi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độc</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quyền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nhóm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này</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vi-VN"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Tập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trung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vào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nhóm</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khách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hàng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dễ</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rời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bỏ:</a:t>
            </a:r>
            <a:r>
              <a:rPr kumimoji="0" lang="en-US" altLang="en-US" sz="1200" b="0" i="0" u="none" strike="noStrike" cap="none" normalizeH="0" baseline="0" dirty="0" err="1">
                <a:ln>
                  <a:noFill/>
                </a:ln>
                <a:solidFill>
                  <a:schemeClr val="tx1"/>
                </a:solidFill>
                <a:effectLst/>
                <a:latin typeface="Arial" panose="020B0604020202020204" pitchFamily="34" charset="0"/>
              </a:rPr>
              <a:t>Tăng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cường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chăm</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sóc</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khách</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hàng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cá</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nhân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hóa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đối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với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nhóm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nguy</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cơ</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(chi </a:t>
            </a:r>
            <a:r>
              <a:rPr kumimoji="0" lang="en-US" altLang="en-US" sz="1200" b="0" i="0" u="none" strike="noStrike" cap="none" normalizeH="0" baseline="0" dirty="0" err="1">
                <a:ln>
                  <a:noFill/>
                </a:ln>
                <a:solidFill>
                  <a:schemeClr val="tx1"/>
                </a:solidFill>
                <a:effectLst/>
                <a:latin typeface="Arial" panose="020B0604020202020204" pitchFamily="34" charset="0"/>
              </a:rPr>
              <a:t>phí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cao</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không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sử</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dụng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dịch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vụ</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bổ</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trợ</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hợp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đồng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tháng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Thực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hiện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các</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chương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trình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khảo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sát</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hài</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lòng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định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kỳ</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để</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giải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quyết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kịp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thời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vấn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đề</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của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họ</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3119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96900" y="571500"/>
            <a:ext cx="10363200" cy="952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vi-VN" sz="4400">
                <a:latin typeface="Montserrat ExtraBold"/>
              </a:rPr>
              <a:t>CHIẾN LƯỢC GIẢM CHURN</a:t>
            </a:r>
            <a:endParaRPr lang="en-US" sz="4400" dirty="0">
              <a:latin typeface="Montserrat ExtraBold"/>
            </a:endParaRP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24</a:t>
            </a:fld>
            <a:endParaRPr lang="en-US" sz="1210">
              <a:solidFill>
                <a:srgbClr val="FFFFFF"/>
              </a:solidFill>
              <a:latin typeface="Open Sans"/>
              <a:ea typeface="Open Sans"/>
              <a:cs typeface="Open Sans"/>
            </a:endParaRPr>
          </a:p>
        </p:txBody>
      </p:sp>
      <p:graphicFrame>
        <p:nvGraphicFramePr>
          <p:cNvPr id="6" name="Table 5">
            <a:extLst>
              <a:ext uri="{FF2B5EF4-FFF2-40B4-BE49-F238E27FC236}">
                <a16:creationId xmlns:a16="http://schemas.microsoft.com/office/drawing/2014/main" id="{BA629643-1EE6-23C7-4C06-6006781E9754}"/>
              </a:ext>
            </a:extLst>
          </p:cNvPr>
          <p:cNvGraphicFramePr>
            <a:graphicFrameLocks noGrp="1"/>
          </p:cNvGraphicFramePr>
          <p:nvPr>
            <p:extLst>
              <p:ext uri="{D42A27DB-BD31-4B8C-83A1-F6EECF244321}">
                <p14:modId xmlns:p14="http://schemas.microsoft.com/office/powerpoint/2010/main" val="2941241215"/>
              </p:ext>
            </p:extLst>
          </p:nvPr>
        </p:nvGraphicFramePr>
        <p:xfrm>
          <a:off x="609600" y="1493520"/>
          <a:ext cx="10363200" cy="5212080"/>
        </p:xfrm>
        <a:graphic>
          <a:graphicData uri="http://schemas.openxmlformats.org/drawingml/2006/table">
            <a:tbl>
              <a:tblPr/>
              <a:tblGrid>
                <a:gridCol w="1395912">
                  <a:extLst>
                    <a:ext uri="{9D8B030D-6E8A-4147-A177-3AD203B41FA5}">
                      <a16:colId xmlns:a16="http://schemas.microsoft.com/office/drawing/2014/main" val="1477290914"/>
                    </a:ext>
                  </a:extLst>
                </a:gridCol>
                <a:gridCol w="2001600">
                  <a:extLst>
                    <a:ext uri="{9D8B030D-6E8A-4147-A177-3AD203B41FA5}">
                      <a16:colId xmlns:a16="http://schemas.microsoft.com/office/drawing/2014/main" val="1197349241"/>
                    </a:ext>
                  </a:extLst>
                </a:gridCol>
                <a:gridCol w="6965688">
                  <a:extLst>
                    <a:ext uri="{9D8B030D-6E8A-4147-A177-3AD203B41FA5}">
                      <a16:colId xmlns:a16="http://schemas.microsoft.com/office/drawing/2014/main" val="3843969110"/>
                    </a:ext>
                  </a:extLst>
                </a:gridCol>
              </a:tblGrid>
              <a:tr h="359664">
                <a:tc>
                  <a:txBody>
                    <a:bodyPr/>
                    <a:lstStyle/>
                    <a:p>
                      <a:pPr marL="0" indent="0">
                        <a:buNone/>
                      </a:pPr>
                      <a:r>
                        <a:rPr lang="en-US" sz="1400" b="1" dirty="0">
                          <a:solidFill>
                            <a:srgbClr val="000000"/>
                          </a:solidFill>
                          <a:latin typeface="Open Sans" pitchFamily="34" charset="0"/>
                          <a:ea typeface="Open Sans" pitchFamily="34" charset="-122"/>
                          <a:cs typeface="Open Sans" pitchFamily="34" charset="-120"/>
                        </a:rPr>
                        <a:t>CHIẾN LƯỢC</a:t>
                      </a:r>
                      <a:endParaRPr lang="en-US" sz="1400" dirty="0">
                        <a:latin typeface="Open Sans" charset="0"/>
                        <a:ea typeface="Open Sans" charset="0"/>
                        <a:cs typeface="Open Sans" charset="0"/>
                      </a:endParaRPr>
                    </a:p>
                  </a:txBody>
                  <a:tcPr marL="73152" marR="73152" marT="73152" marB="73152"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0"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0" indent="0">
                        <a:buNone/>
                      </a:pPr>
                      <a:r>
                        <a:rPr lang="en-US" sz="1400" b="1" dirty="0">
                          <a:solidFill>
                            <a:srgbClr val="000000"/>
                          </a:solidFill>
                          <a:latin typeface="Open Sans" pitchFamily="34" charset="0"/>
                          <a:ea typeface="Open Sans" pitchFamily="34" charset="-122"/>
                          <a:cs typeface="Open Sans" pitchFamily="34" charset="-120"/>
                        </a:rPr>
                        <a:t>MÔ TẢ</a:t>
                      </a:r>
                      <a:endParaRPr lang="en-US" sz="1400" dirty="0">
                        <a:latin typeface="Open Sans" charset="0"/>
                        <a:ea typeface="Open Sans" charset="0"/>
                        <a:cs typeface="Open Sans"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0" indent="0">
                        <a:buNone/>
                      </a:pPr>
                      <a:r>
                        <a:rPr lang="en-US" sz="1400" b="1" dirty="0">
                          <a:solidFill>
                            <a:srgbClr val="000000"/>
                          </a:solidFill>
                          <a:latin typeface="Open Sans" pitchFamily="34" charset="0"/>
                          <a:ea typeface="Open Sans" pitchFamily="34" charset="-122"/>
                          <a:cs typeface="Open Sans" pitchFamily="34" charset="-120"/>
                        </a:rPr>
                        <a:t>VÍ DỤ</a:t>
                      </a:r>
                      <a:endParaRPr lang="en-US" sz="1400" dirty="0">
                        <a:latin typeface="Open Sans" charset="0"/>
                        <a:ea typeface="Open Sans" charset="0"/>
                        <a:cs typeface="Open Sans" charset="0"/>
                      </a:endParaRPr>
                    </a:p>
                  </a:txBody>
                  <a:tcPr marL="73152" marR="73152" marT="73152" marB="73152" anchor="ctr">
                    <a:lnL w="12700" cap="flat" cmpd="sng" algn="ctr">
                      <a:solidFill>
                        <a:schemeClr val="tx1"/>
                      </a:solidFill>
                      <a:prstDash val="solid"/>
                      <a:round/>
                      <a:headEnd type="none" w="med" len="med"/>
                      <a:tailEnd type="none" w="med" len="med"/>
                    </a:lnL>
                    <a:lnR w="0" cap="flat" cmpd="sng" algn="ctr">
                      <a:noFill/>
                      <a:prstDash val="sysDash"/>
                      <a:round/>
                      <a:headEnd type="none" w="med" len="med"/>
                      <a:tailEnd type="none" w="med" len="med"/>
                    </a:lnR>
                    <a:lnT w="0"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extLst>
                  <a:ext uri="{0D108BD9-81ED-4DB2-BD59-A6C34878D82A}">
                    <a16:rowId xmlns:a16="http://schemas.microsoft.com/office/drawing/2014/main" val="3780922719"/>
                  </a:ext>
                </a:extLst>
              </a:tr>
              <a:tr h="359664">
                <a:tc>
                  <a:txBody>
                    <a:bodyPr/>
                    <a:lstStyle/>
                    <a:p>
                      <a:pPr marL="0" indent="0">
                        <a:buNone/>
                      </a:pPr>
                      <a:r>
                        <a:rPr lang="vi-VN" sz="1400" dirty="0">
                          <a:latin typeface="Open Sans" charset="0"/>
                          <a:ea typeface="Open Sans" charset="0"/>
                          <a:cs typeface="Open Sans" charset="0"/>
                        </a:rPr>
                        <a:t>Chiến lược về hợp đồng</a:t>
                      </a:r>
                      <a:endParaRPr lang="en-US" sz="1400" dirty="0">
                        <a:latin typeface="Open Sans" charset="0"/>
                        <a:ea typeface="Open Sans" charset="0"/>
                        <a:cs typeface="Open Sans" charset="0"/>
                      </a:endParaRPr>
                    </a:p>
                  </a:txBody>
                  <a:tcPr marL="73152" marR="73152" marT="73152" marB="73152"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0" indent="0">
                        <a:buNone/>
                      </a:pPr>
                      <a:r>
                        <a:rPr lang="vi-VN" sz="1400" dirty="0">
                          <a:latin typeface="Open Sans" charset="0"/>
                          <a:ea typeface="Open Sans" charset="0"/>
                          <a:cs typeface="Open Sans" charset="0"/>
                        </a:rPr>
                        <a:t>Chuyển đổi hợp đồng ngắn hạn sang dài hạn </a:t>
                      </a:r>
                      <a:endParaRPr lang="en-US" sz="1400" dirty="0">
                        <a:latin typeface="Open Sans" charset="0"/>
                        <a:ea typeface="Open Sans" charset="0"/>
                        <a:cs typeface="Open Sans"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115888" indent="-115888">
                        <a:buFontTx/>
                        <a:buChar char="-"/>
                      </a:pPr>
                      <a:r>
                        <a:rPr lang="vi-VN" sz="1400" dirty="0">
                          <a:latin typeface="Open Sans" charset="0"/>
                          <a:ea typeface="Open Sans" charset="0"/>
                          <a:cs typeface="Open Sans" charset="0"/>
                        </a:rPr>
                        <a:t>Cung cấp </a:t>
                      </a:r>
                      <a:r>
                        <a:rPr lang="vi-VN" sz="1400" b="1" dirty="0">
                          <a:latin typeface="Open Sans" charset="0"/>
                          <a:ea typeface="Open Sans" charset="0"/>
                          <a:cs typeface="Open Sans" charset="0"/>
                        </a:rPr>
                        <a:t>chiết khấu đặc biệt </a:t>
                      </a:r>
                      <a:r>
                        <a:rPr lang="vi-VN" sz="1400" dirty="0">
                          <a:latin typeface="Open Sans" charset="0"/>
                          <a:ea typeface="Open Sans" charset="0"/>
                          <a:cs typeface="Open Sans" charset="0"/>
                        </a:rPr>
                        <a:t>khách hàng chuyển từ hợp đồng tháng sang hợp đồng 6 tháng, 1 năm hoặc 2 năm.</a:t>
                      </a:r>
                    </a:p>
                    <a:p>
                      <a:pPr marL="115888" indent="-115888">
                        <a:buFontTx/>
                        <a:buChar char="-"/>
                      </a:pPr>
                      <a:r>
                        <a:rPr lang="vi-VN" sz="1400" dirty="0">
                          <a:latin typeface="Open Sans" charset="0"/>
                          <a:ea typeface="Open Sans" charset="0"/>
                          <a:cs typeface="Open Sans" charset="0"/>
                        </a:rPr>
                        <a:t>Áp dụng chương trình tích lũy điểm thưởng hoặc quà tặng cho khách hàng duy trì hợp đồng dài hạn.</a:t>
                      </a:r>
                    </a:p>
                    <a:p>
                      <a:pPr marL="115888" indent="-115888">
                        <a:buFontTx/>
                        <a:buChar char="-"/>
                      </a:pPr>
                      <a:r>
                        <a:rPr lang="vi-VN" sz="1400" dirty="0">
                          <a:latin typeface="Open Sans" charset="0"/>
                          <a:ea typeface="Open Sans" charset="0"/>
                          <a:cs typeface="Open Sans" charset="0"/>
                        </a:rPr>
                        <a:t>Triển khai chính sách </a:t>
                      </a:r>
                      <a:r>
                        <a:rPr lang="vi-VN" sz="1400" b="1" dirty="0">
                          <a:latin typeface="Open Sans" charset="0"/>
                          <a:ea typeface="Open Sans" charset="0"/>
                          <a:cs typeface="Open Sans" charset="0"/>
                        </a:rPr>
                        <a:t>"khóa giá" cố định cho hợp đồng dài hạn </a:t>
                      </a:r>
                      <a:r>
                        <a:rPr lang="vi-VN" sz="1400" dirty="0">
                          <a:latin typeface="Open Sans" charset="0"/>
                          <a:ea typeface="Open Sans" charset="0"/>
                          <a:cs typeface="Open Sans" charset="0"/>
                        </a:rPr>
                        <a:t>nhằm tạo sự yên tâm về chi phí cho khách hàng.</a:t>
                      </a:r>
                      <a:endParaRPr lang="en-US" sz="1400" dirty="0">
                        <a:latin typeface="Open Sans" charset="0"/>
                        <a:ea typeface="Open Sans" charset="0"/>
                        <a:cs typeface="Open Sans" charset="0"/>
                      </a:endParaRPr>
                    </a:p>
                  </a:txBody>
                  <a:tcPr marL="73152" marR="73152" marT="73152" marB="73152" anchor="ctr">
                    <a:lnL w="12700" cap="flat" cmpd="sng" algn="ctr">
                      <a:solidFill>
                        <a:schemeClr val="tx1"/>
                      </a:solidFill>
                      <a:prstDash val="solid"/>
                      <a:round/>
                      <a:headEnd type="none" w="med" len="med"/>
                      <a:tailEnd type="none" w="med" len="med"/>
                    </a:lnL>
                    <a:lnR w="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extLst>
                  <a:ext uri="{0D108BD9-81ED-4DB2-BD59-A6C34878D82A}">
                    <a16:rowId xmlns:a16="http://schemas.microsoft.com/office/drawing/2014/main" val="504627668"/>
                  </a:ext>
                </a:extLst>
              </a:tr>
              <a:tr h="573024">
                <a:tc>
                  <a:txBody>
                    <a:bodyPr/>
                    <a:lstStyle/>
                    <a:p>
                      <a:pPr marL="0" indent="0">
                        <a:buNone/>
                      </a:pPr>
                      <a:r>
                        <a:rPr lang="vi-VN" sz="1400" dirty="0">
                          <a:solidFill>
                            <a:srgbClr val="232220"/>
                          </a:solidFill>
                          <a:latin typeface="Open Sans" pitchFamily="34" charset="0"/>
                          <a:ea typeface="Open Sans" pitchFamily="34" charset="-122"/>
                          <a:cs typeface="Open Sans" pitchFamily="34" charset="-120"/>
                        </a:rPr>
                        <a:t>Chiến lược về chi phí </a:t>
                      </a:r>
                      <a:endParaRPr lang="en-US" sz="1400" dirty="0">
                        <a:latin typeface="Open Sans" charset="0"/>
                        <a:ea typeface="Open Sans" charset="0"/>
                        <a:cs typeface="Open Sans" charset="0"/>
                      </a:endParaRPr>
                    </a:p>
                  </a:txBody>
                  <a:tcPr marL="73152" marR="73152" marT="73152" marB="73152"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0" indent="0">
                        <a:buNone/>
                      </a:pPr>
                      <a:r>
                        <a:rPr lang="vi-VN" sz="1400" dirty="0">
                          <a:solidFill>
                            <a:srgbClr val="232220"/>
                          </a:solidFill>
                          <a:latin typeface="Open Sans" pitchFamily="34" charset="0"/>
                          <a:ea typeface="Open Sans" pitchFamily="34" charset="-122"/>
                          <a:cs typeface="Open Sans" pitchFamily="34" charset="-120"/>
                        </a:rPr>
                        <a:t>Tăng giá trị cho nhóm khách hàng có chi phí cao và duy trì nhóm chi phí thấp. </a:t>
                      </a:r>
                      <a:endParaRPr lang="en-US" sz="1400" dirty="0">
                        <a:latin typeface="Open Sans" charset="0"/>
                        <a:ea typeface="Open Sans" charset="0"/>
                        <a:cs typeface="Open Sans"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115888" indent="-115888">
                        <a:buFontTx/>
                        <a:buChar char="-"/>
                      </a:pPr>
                      <a:r>
                        <a:rPr lang="vi-VN" sz="1400" dirty="0">
                          <a:solidFill>
                            <a:srgbClr val="232220"/>
                          </a:solidFill>
                          <a:latin typeface="Open Sans" pitchFamily="34" charset="0"/>
                          <a:ea typeface="Open Sans" pitchFamily="34" charset="-122"/>
                          <a:cs typeface="Open Sans" pitchFamily="34" charset="-120"/>
                        </a:rPr>
                        <a:t>Đưa ra </a:t>
                      </a:r>
                      <a:r>
                        <a:rPr lang="vi-VN" sz="1400" b="1" dirty="0" err="1">
                          <a:solidFill>
                            <a:srgbClr val="232220"/>
                          </a:solidFill>
                          <a:latin typeface="Open Sans" pitchFamily="34" charset="0"/>
                          <a:ea typeface="Open Sans" pitchFamily="34" charset="-122"/>
                          <a:cs typeface="Open Sans" pitchFamily="34" charset="-120"/>
                        </a:rPr>
                        <a:t>combo</a:t>
                      </a:r>
                      <a:r>
                        <a:rPr lang="vi-VN" sz="1400" b="1" dirty="0">
                          <a:solidFill>
                            <a:srgbClr val="232220"/>
                          </a:solidFill>
                          <a:latin typeface="Open Sans" pitchFamily="34" charset="0"/>
                          <a:ea typeface="Open Sans" pitchFamily="34" charset="-122"/>
                          <a:cs typeface="Open Sans" pitchFamily="34" charset="-120"/>
                        </a:rPr>
                        <a:t> giá trị gia tăng</a:t>
                      </a:r>
                      <a:r>
                        <a:rPr lang="vi-VN" sz="1400" dirty="0">
                          <a:solidFill>
                            <a:srgbClr val="232220"/>
                          </a:solidFill>
                          <a:latin typeface="Open Sans" pitchFamily="34" charset="0"/>
                          <a:ea typeface="Open Sans" pitchFamily="34" charset="-122"/>
                          <a:cs typeface="Open Sans" pitchFamily="34" charset="-120"/>
                        </a:rPr>
                        <a:t>, bao gồm các dịch vụ miễn phí hoặc giảm giá (</a:t>
                      </a:r>
                      <a:r>
                        <a:rPr lang="vi-VN" sz="1400" dirty="0" err="1">
                          <a:solidFill>
                            <a:srgbClr val="232220"/>
                          </a:solidFill>
                          <a:latin typeface="Open Sans" pitchFamily="34" charset="0"/>
                          <a:ea typeface="Open Sans" pitchFamily="34" charset="-122"/>
                          <a:cs typeface="Open Sans" pitchFamily="34" charset="-120"/>
                        </a:rPr>
                        <a:t>Online</a:t>
                      </a:r>
                      <a:r>
                        <a:rPr lang="vi-VN" sz="1400" dirty="0">
                          <a:solidFill>
                            <a:srgbClr val="232220"/>
                          </a:solidFill>
                          <a:latin typeface="Open Sans" pitchFamily="34" charset="0"/>
                          <a:ea typeface="Open Sans" pitchFamily="34" charset="-122"/>
                          <a:cs typeface="Open Sans" pitchFamily="34" charset="-120"/>
                        </a:rPr>
                        <a:t> </a:t>
                      </a:r>
                      <a:r>
                        <a:rPr lang="vi-VN" sz="1400" dirty="0" err="1">
                          <a:solidFill>
                            <a:srgbClr val="232220"/>
                          </a:solidFill>
                          <a:latin typeface="Open Sans" pitchFamily="34" charset="0"/>
                          <a:ea typeface="Open Sans" pitchFamily="34" charset="-122"/>
                          <a:cs typeface="Open Sans" pitchFamily="34" charset="-120"/>
                        </a:rPr>
                        <a:t>Security</a:t>
                      </a:r>
                      <a:r>
                        <a:rPr lang="vi-VN" sz="1400" dirty="0">
                          <a:solidFill>
                            <a:srgbClr val="232220"/>
                          </a:solidFill>
                          <a:latin typeface="Open Sans" pitchFamily="34" charset="0"/>
                          <a:ea typeface="Open Sans" pitchFamily="34" charset="-122"/>
                          <a:cs typeface="Open Sans" pitchFamily="34" charset="-120"/>
                        </a:rPr>
                        <a:t>, </a:t>
                      </a:r>
                      <a:r>
                        <a:rPr lang="vi-VN" sz="1400" dirty="0" err="1">
                          <a:solidFill>
                            <a:srgbClr val="232220"/>
                          </a:solidFill>
                          <a:latin typeface="Open Sans" pitchFamily="34" charset="0"/>
                          <a:ea typeface="Open Sans" pitchFamily="34" charset="-122"/>
                          <a:cs typeface="Open Sans" pitchFamily="34" charset="-120"/>
                        </a:rPr>
                        <a:t>Device</a:t>
                      </a:r>
                      <a:r>
                        <a:rPr lang="vi-VN" sz="1400" dirty="0">
                          <a:solidFill>
                            <a:srgbClr val="232220"/>
                          </a:solidFill>
                          <a:latin typeface="Open Sans" pitchFamily="34" charset="0"/>
                          <a:ea typeface="Open Sans" pitchFamily="34" charset="-122"/>
                          <a:cs typeface="Open Sans" pitchFamily="34" charset="-120"/>
                        </a:rPr>
                        <a:t> </a:t>
                      </a:r>
                      <a:r>
                        <a:rPr lang="vi-VN" sz="1400" dirty="0" err="1">
                          <a:solidFill>
                            <a:srgbClr val="232220"/>
                          </a:solidFill>
                          <a:latin typeface="Open Sans" pitchFamily="34" charset="0"/>
                          <a:ea typeface="Open Sans" pitchFamily="34" charset="-122"/>
                          <a:cs typeface="Open Sans" pitchFamily="34" charset="-120"/>
                        </a:rPr>
                        <a:t>Protection</a:t>
                      </a:r>
                      <a:r>
                        <a:rPr lang="vi-VN" sz="1400" dirty="0">
                          <a:solidFill>
                            <a:srgbClr val="232220"/>
                          </a:solidFill>
                          <a:latin typeface="Open Sans" pitchFamily="34" charset="0"/>
                          <a:ea typeface="Open Sans" pitchFamily="34" charset="-122"/>
                          <a:cs typeface="Open Sans" pitchFamily="34" charset="-120"/>
                        </a:rPr>
                        <a:t>).</a:t>
                      </a:r>
                    </a:p>
                    <a:p>
                      <a:pPr marL="115888" indent="-115888">
                        <a:buFontTx/>
                        <a:buChar char="-"/>
                      </a:pPr>
                      <a:r>
                        <a:rPr lang="vi-VN" sz="1400" dirty="0">
                          <a:solidFill>
                            <a:srgbClr val="232220"/>
                          </a:solidFill>
                          <a:latin typeface="Open Sans" pitchFamily="34" charset="0"/>
                          <a:ea typeface="Open Sans" pitchFamily="34" charset="-122"/>
                          <a:cs typeface="Open Sans" pitchFamily="34" charset="-120"/>
                        </a:rPr>
                        <a:t>Triển khai </a:t>
                      </a:r>
                      <a:r>
                        <a:rPr lang="vi-VN" sz="1400" b="1" dirty="0">
                          <a:solidFill>
                            <a:srgbClr val="232220"/>
                          </a:solidFill>
                          <a:latin typeface="Open Sans" pitchFamily="34" charset="0"/>
                          <a:ea typeface="Open Sans" pitchFamily="34" charset="-122"/>
                          <a:cs typeface="Open Sans" pitchFamily="34" charset="-120"/>
                        </a:rPr>
                        <a:t>chương trình đánh giá chi phí cá nhân hóa</a:t>
                      </a:r>
                      <a:r>
                        <a:rPr lang="vi-VN" sz="1400" dirty="0">
                          <a:solidFill>
                            <a:srgbClr val="232220"/>
                          </a:solidFill>
                          <a:latin typeface="Open Sans" pitchFamily="34" charset="0"/>
                          <a:ea typeface="Open Sans" pitchFamily="34" charset="-122"/>
                          <a:cs typeface="Open Sans" pitchFamily="34" charset="-120"/>
                        </a:rPr>
                        <a:t>, giúp khách hàng hiểu rõ các lợi ích họ nhận được từ dịch vụ.</a:t>
                      </a:r>
                    </a:p>
                    <a:p>
                      <a:pPr marL="115888" indent="-115888">
                        <a:buFontTx/>
                        <a:buChar char="-"/>
                      </a:pPr>
                      <a:r>
                        <a:rPr lang="vi-VN" sz="1400" dirty="0">
                          <a:solidFill>
                            <a:srgbClr val="232220"/>
                          </a:solidFill>
                          <a:latin typeface="Open Sans" pitchFamily="34" charset="0"/>
                          <a:ea typeface="Open Sans" pitchFamily="34" charset="-122"/>
                          <a:cs typeface="Open Sans" pitchFamily="34" charset="-120"/>
                        </a:rPr>
                        <a:t>Giữ mức giá cạnh tranh và cung cấp </a:t>
                      </a:r>
                      <a:r>
                        <a:rPr lang="vi-VN" sz="1400" b="1" dirty="0">
                          <a:solidFill>
                            <a:srgbClr val="232220"/>
                          </a:solidFill>
                          <a:latin typeface="Open Sans" pitchFamily="34" charset="0"/>
                          <a:ea typeface="Open Sans" pitchFamily="34" charset="-122"/>
                          <a:cs typeface="Open Sans" pitchFamily="34" charset="-120"/>
                        </a:rPr>
                        <a:t>dịch vụ cơ bản ổn định</a:t>
                      </a:r>
                      <a:r>
                        <a:rPr lang="vi-VN" sz="1400" dirty="0">
                          <a:solidFill>
                            <a:srgbClr val="232220"/>
                          </a:solidFill>
                          <a:latin typeface="Open Sans" pitchFamily="34" charset="0"/>
                          <a:ea typeface="Open Sans" pitchFamily="34" charset="-122"/>
                          <a:cs typeface="Open Sans" pitchFamily="34" charset="-120"/>
                        </a:rPr>
                        <a:t>, tráng tăng giá đột ngột</a:t>
                      </a:r>
                      <a:endParaRPr lang="en-US" sz="1400" dirty="0">
                        <a:latin typeface="Open Sans" charset="0"/>
                        <a:ea typeface="Open Sans" charset="0"/>
                        <a:cs typeface="Open Sans" charset="0"/>
                      </a:endParaRPr>
                    </a:p>
                  </a:txBody>
                  <a:tcPr marL="73152" marR="73152" marT="73152" marB="73152" anchor="ctr">
                    <a:lnL w="12700" cap="flat" cmpd="sng" algn="ctr">
                      <a:solidFill>
                        <a:schemeClr val="tx1"/>
                      </a:solidFill>
                      <a:prstDash val="solid"/>
                      <a:round/>
                      <a:headEnd type="none" w="med" len="med"/>
                      <a:tailEnd type="none" w="med" len="med"/>
                    </a:lnL>
                    <a:lnR w="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extLst>
                  <a:ext uri="{0D108BD9-81ED-4DB2-BD59-A6C34878D82A}">
                    <a16:rowId xmlns:a16="http://schemas.microsoft.com/office/drawing/2014/main" val="817793584"/>
                  </a:ext>
                </a:extLst>
              </a:tr>
              <a:tr h="573024">
                <a:tc>
                  <a:txBody>
                    <a:bodyPr/>
                    <a:lstStyle/>
                    <a:p>
                      <a:pPr marL="0" indent="0">
                        <a:buNone/>
                      </a:pPr>
                      <a:r>
                        <a:rPr lang="en-US" sz="1400" dirty="0">
                          <a:solidFill>
                            <a:srgbClr val="232220"/>
                          </a:solidFill>
                          <a:latin typeface="Open Sans" pitchFamily="34" charset="0"/>
                          <a:ea typeface="Open Sans" pitchFamily="34" charset="-122"/>
                          <a:cs typeface="Open Sans" pitchFamily="34" charset="-120"/>
                        </a:rPr>
                        <a:t>Chương Trình Khách Hàng Trung Thành</a:t>
                      </a:r>
                      <a:endParaRPr lang="en-US" sz="1400" dirty="0">
                        <a:latin typeface="Open Sans" charset="0"/>
                        <a:ea typeface="Open Sans" charset="0"/>
                        <a:cs typeface="Open Sans" charset="0"/>
                      </a:endParaRPr>
                    </a:p>
                  </a:txBody>
                  <a:tcPr marL="73152" marR="73152" marT="73152" marB="73152"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0" indent="0">
                        <a:buNone/>
                      </a:pPr>
                      <a:r>
                        <a:rPr lang="en-US" sz="1400" dirty="0">
                          <a:solidFill>
                            <a:srgbClr val="232220"/>
                          </a:solidFill>
                          <a:latin typeface="Open Sans" pitchFamily="34" charset="0"/>
                          <a:ea typeface="Open Sans" pitchFamily="34" charset="-122"/>
                          <a:cs typeface="Open Sans" pitchFamily="34" charset="-120"/>
                        </a:rPr>
                        <a:t>Khuyến khích khách hàng cũ với ưu đãi và giảm giá</a:t>
                      </a:r>
                      <a:endParaRPr lang="en-US" sz="1400" dirty="0">
                        <a:latin typeface="Open Sans" charset="0"/>
                        <a:ea typeface="Open Sans" charset="0"/>
                        <a:cs typeface="Open Sans"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0" indent="0">
                        <a:buNone/>
                      </a:pPr>
                      <a:r>
                        <a:rPr lang="vi-VN" sz="1400" dirty="0">
                          <a:solidFill>
                            <a:srgbClr val="232220"/>
                          </a:solidFill>
                          <a:latin typeface="Open Sans" pitchFamily="34" charset="0"/>
                          <a:ea typeface="Open Sans" pitchFamily="34" charset="-122"/>
                          <a:cs typeface="Open Sans" pitchFamily="34" charset="-120"/>
                        </a:rPr>
                        <a:t>- </a:t>
                      </a:r>
                      <a:r>
                        <a:rPr lang="en-US" sz="1400" dirty="0" err="1">
                          <a:solidFill>
                            <a:srgbClr val="232220"/>
                          </a:solidFill>
                          <a:latin typeface="Open Sans" pitchFamily="34" charset="0"/>
                          <a:ea typeface="Open Sans" pitchFamily="34" charset="-122"/>
                          <a:cs typeface="Open Sans" pitchFamily="34" charset="-120"/>
                        </a:rPr>
                        <a:t>Các</a:t>
                      </a:r>
                      <a:r>
                        <a:rPr lang="en-US" sz="1400" dirty="0">
                          <a:solidFill>
                            <a:srgbClr val="232220"/>
                          </a:solidFill>
                          <a:latin typeface="Open Sans" pitchFamily="34" charset="0"/>
                          <a:ea typeface="Open Sans" pitchFamily="34" charset="-122"/>
                          <a:cs typeface="Open Sans" pitchFamily="34" charset="-120"/>
                        </a:rPr>
                        <a:t> chương trình giảm giá cho </a:t>
                      </a:r>
                      <a:r>
                        <a:rPr lang="en-US" sz="1400" b="1" dirty="0">
                          <a:solidFill>
                            <a:srgbClr val="232220"/>
                          </a:solidFill>
                          <a:latin typeface="Open Sans" pitchFamily="34" charset="0"/>
                          <a:ea typeface="Open Sans" pitchFamily="34" charset="-122"/>
                          <a:cs typeface="Open Sans" pitchFamily="34" charset="-120"/>
                        </a:rPr>
                        <a:t>khách hàng trung </a:t>
                      </a:r>
                      <a:r>
                        <a:rPr lang="en-US" sz="1400" b="1" dirty="0" err="1">
                          <a:solidFill>
                            <a:srgbClr val="232220"/>
                          </a:solidFill>
                          <a:latin typeface="Open Sans" pitchFamily="34" charset="0"/>
                          <a:ea typeface="Open Sans" pitchFamily="34" charset="-122"/>
                          <a:cs typeface="Open Sans" pitchFamily="34" charset="-120"/>
                        </a:rPr>
                        <a:t>thành</a:t>
                      </a:r>
                      <a:r>
                        <a:rPr lang="en-US" sz="1400" dirty="0">
                          <a:solidFill>
                            <a:srgbClr val="232220"/>
                          </a:solidFill>
                          <a:latin typeface="Open Sans" pitchFamily="34" charset="0"/>
                          <a:ea typeface="Open Sans" pitchFamily="34" charset="-122"/>
                          <a:cs typeface="Open Sans" pitchFamily="34" charset="-120"/>
                        </a:rPr>
                        <a:t>.</a:t>
                      </a:r>
                      <a:endParaRPr lang="vi-VN" sz="1400" dirty="0">
                        <a:solidFill>
                          <a:srgbClr val="232220"/>
                        </a:solidFill>
                        <a:latin typeface="Open Sans" pitchFamily="34" charset="0"/>
                        <a:ea typeface="Open Sans" pitchFamily="34" charset="-122"/>
                        <a:cs typeface="Open Sans" pitchFamily="34" charset="-120"/>
                      </a:endParaRPr>
                    </a:p>
                    <a:p>
                      <a:pPr marL="0" indent="0">
                        <a:buNone/>
                      </a:pPr>
                      <a:r>
                        <a:rPr lang="vi-VN" sz="1400" dirty="0">
                          <a:latin typeface="Open Sans" charset="0"/>
                          <a:ea typeface="Open Sans" charset="0"/>
                          <a:cs typeface="Open Sans" charset="0"/>
                        </a:rPr>
                        <a:t>- </a:t>
                      </a:r>
                      <a:r>
                        <a:rPr lang="en-US" sz="1400" dirty="0" err="1">
                          <a:latin typeface="Open Sans" charset="0"/>
                          <a:ea typeface="Open Sans" charset="0"/>
                          <a:cs typeface="Open Sans" charset="0"/>
                        </a:rPr>
                        <a:t>Áp</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dụng</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hệ</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thống</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tích</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điểm</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quy</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đổi</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thành</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quà</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tặng</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giảm</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giá</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dịch</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vụ</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hoặc</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khuyến</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mãi</a:t>
                      </a:r>
                      <a:r>
                        <a:rPr lang="en-US" sz="1400" dirty="0">
                          <a:latin typeface="Open Sans" charset="0"/>
                          <a:ea typeface="Open Sans" charset="0"/>
                          <a:cs typeface="Open Sans" charset="0"/>
                        </a:rPr>
                        <a:t>.</a:t>
                      </a:r>
                      <a:endParaRPr lang="vi-VN" sz="1400" dirty="0">
                        <a:latin typeface="Open Sans" charset="0"/>
                        <a:ea typeface="Open Sans" charset="0"/>
                        <a:cs typeface="Open Sans" charset="0"/>
                      </a:endParaRPr>
                    </a:p>
                    <a:p>
                      <a:pPr marL="0" indent="0">
                        <a:buNone/>
                      </a:pPr>
                      <a:r>
                        <a:rPr lang="vi-VN" sz="1400" dirty="0">
                          <a:latin typeface="Open Sans" charset="0"/>
                          <a:ea typeface="Open Sans" charset="0"/>
                          <a:cs typeface="Open Sans" charset="0"/>
                        </a:rPr>
                        <a:t>- </a:t>
                      </a:r>
                      <a:r>
                        <a:rPr lang="en-US" sz="1400" dirty="0" err="1">
                          <a:latin typeface="Open Sans" charset="0"/>
                          <a:ea typeface="Open Sans" charset="0"/>
                          <a:cs typeface="Open Sans" charset="0"/>
                        </a:rPr>
                        <a:t>Tạo</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ra</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các</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cấp</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độ</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thành</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viên</a:t>
                      </a:r>
                      <a:r>
                        <a:rPr lang="en-US" sz="1400" dirty="0">
                          <a:latin typeface="Open Sans" charset="0"/>
                          <a:ea typeface="Open Sans" charset="0"/>
                          <a:cs typeface="Open Sans" charset="0"/>
                        </a:rPr>
                        <a:t> (Silver, Gold, Platinum) </a:t>
                      </a:r>
                      <a:r>
                        <a:rPr lang="en-US" sz="1400" dirty="0" err="1">
                          <a:latin typeface="Open Sans" charset="0"/>
                          <a:ea typeface="Open Sans" charset="0"/>
                          <a:cs typeface="Open Sans" charset="0"/>
                        </a:rPr>
                        <a:t>để</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khuyến</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khích</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khách</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hàng</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gắn</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bó</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lâu</a:t>
                      </a:r>
                      <a:r>
                        <a:rPr lang="en-US" sz="1400" dirty="0">
                          <a:latin typeface="Open Sans" charset="0"/>
                          <a:ea typeface="Open Sans" charset="0"/>
                          <a:cs typeface="Open Sans" charset="0"/>
                        </a:rPr>
                        <a:t> </a:t>
                      </a:r>
                      <a:r>
                        <a:rPr lang="en-US" sz="1400" dirty="0" err="1">
                          <a:latin typeface="Open Sans" charset="0"/>
                          <a:ea typeface="Open Sans" charset="0"/>
                          <a:cs typeface="Open Sans" charset="0"/>
                        </a:rPr>
                        <a:t>dài</a:t>
                      </a:r>
                      <a:r>
                        <a:rPr lang="en-US" sz="1400" dirty="0">
                          <a:latin typeface="Open Sans" charset="0"/>
                          <a:ea typeface="Open Sans" charset="0"/>
                          <a:cs typeface="Open Sans" charset="0"/>
                        </a:rPr>
                        <a:t>.</a:t>
                      </a:r>
                    </a:p>
                  </a:txBody>
                  <a:tcPr marL="73152" marR="73152" marT="73152" marB="73152" anchor="ctr">
                    <a:lnL w="12700" cap="flat" cmpd="sng" algn="ctr">
                      <a:solidFill>
                        <a:schemeClr val="tx1"/>
                      </a:solidFill>
                      <a:prstDash val="solid"/>
                      <a:round/>
                      <a:headEnd type="none" w="med" len="med"/>
                      <a:tailEnd type="none" w="med" len="med"/>
                    </a:lnL>
                    <a:lnR w="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alpha val="0"/>
                      </a:srgbClr>
                    </a:solidFill>
                  </a:tcPr>
                </a:tc>
                <a:extLst>
                  <a:ext uri="{0D108BD9-81ED-4DB2-BD59-A6C34878D82A}">
                    <a16:rowId xmlns:a16="http://schemas.microsoft.com/office/drawing/2014/main" val="3046372084"/>
                  </a:ext>
                </a:extLst>
              </a:tr>
              <a:tr h="573024">
                <a:tc>
                  <a:txBody>
                    <a:bodyPr/>
                    <a:lstStyle/>
                    <a:p>
                      <a:pPr marL="0" indent="0">
                        <a:buNone/>
                      </a:pPr>
                      <a:r>
                        <a:rPr lang="en-US" sz="1400" dirty="0">
                          <a:solidFill>
                            <a:srgbClr val="232220"/>
                          </a:solidFill>
                          <a:latin typeface="Open Sans" pitchFamily="34" charset="0"/>
                          <a:ea typeface="Open Sans" pitchFamily="34" charset="-122"/>
                          <a:cs typeface="Open Sans" pitchFamily="34" charset="-120"/>
                        </a:rPr>
                        <a:t>Tăng Cường Truyền Thông</a:t>
                      </a:r>
                      <a:endParaRPr lang="en-US" sz="1400" dirty="0">
                        <a:latin typeface="Open Sans" charset="0"/>
                        <a:ea typeface="Open Sans" charset="0"/>
                        <a:cs typeface="Open Sans" charset="0"/>
                      </a:endParaRPr>
                    </a:p>
                  </a:txBody>
                  <a:tcPr marL="73152" marR="73152" marT="73152" marB="73152" anchor="ctr">
                    <a:lnL w="12700"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ysDash"/>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0" indent="0">
                        <a:buNone/>
                      </a:pPr>
                      <a:r>
                        <a:rPr lang="en-US" sz="1400" dirty="0">
                          <a:solidFill>
                            <a:srgbClr val="232220"/>
                          </a:solidFill>
                          <a:latin typeface="Open Sans" pitchFamily="34" charset="0"/>
                          <a:ea typeface="Open Sans" pitchFamily="34" charset="-122"/>
                          <a:cs typeface="Open Sans" pitchFamily="34" charset="-120"/>
                        </a:rPr>
                        <a:t>Giao tiếp thường xuyên để giữ liên lạc với khách hàng.</a:t>
                      </a:r>
                      <a:endParaRPr lang="en-US" sz="1400" dirty="0">
                        <a:latin typeface="Open Sans" charset="0"/>
                        <a:ea typeface="Open Sans" charset="0"/>
                        <a:cs typeface="Open Sans"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ysDash"/>
                      <a:round/>
                      <a:headEnd type="none" w="med" len="med"/>
                      <a:tailEnd type="none" w="med" len="med"/>
                    </a:lnB>
                    <a:lnTlToBr w="12700" cmpd="sng">
                      <a:noFill/>
                      <a:prstDash val="solid"/>
                    </a:lnTlToBr>
                    <a:lnBlToTr w="12700" cmpd="sng">
                      <a:noFill/>
                      <a:prstDash val="solid"/>
                    </a:lnBlToTr>
                    <a:solidFill>
                      <a:srgbClr val="BFBFBF">
                        <a:alpha val="0"/>
                      </a:srgbClr>
                    </a:solidFill>
                  </a:tcPr>
                </a:tc>
                <a:tc>
                  <a:txBody>
                    <a:bodyPr/>
                    <a:lstStyle/>
                    <a:p>
                      <a:pPr marL="0" indent="0">
                        <a:buNone/>
                      </a:pPr>
                      <a:r>
                        <a:rPr lang="vi-VN" sz="1400" dirty="0">
                          <a:solidFill>
                            <a:srgbClr val="232220"/>
                          </a:solidFill>
                          <a:latin typeface="Open Sans" pitchFamily="34" charset="0"/>
                          <a:ea typeface="Open Sans" pitchFamily="34" charset="-122"/>
                          <a:cs typeface="Open Sans" pitchFamily="34" charset="-120"/>
                        </a:rPr>
                        <a:t>- </a:t>
                      </a:r>
                      <a:r>
                        <a:rPr lang="en-US" sz="1400" dirty="0" err="1">
                          <a:solidFill>
                            <a:srgbClr val="232220"/>
                          </a:solidFill>
                          <a:latin typeface="Open Sans" pitchFamily="34" charset="0"/>
                          <a:ea typeface="Open Sans" pitchFamily="34" charset="-122"/>
                          <a:cs typeface="Open Sans" pitchFamily="34" charset="-120"/>
                        </a:rPr>
                        <a:t>Gửi</a:t>
                      </a:r>
                      <a:r>
                        <a:rPr lang="en-US" sz="1400" dirty="0">
                          <a:solidFill>
                            <a:srgbClr val="232220"/>
                          </a:solidFill>
                          <a:latin typeface="Open Sans" pitchFamily="34" charset="0"/>
                          <a:ea typeface="Open Sans" pitchFamily="34" charset="-122"/>
                          <a:cs typeface="Open Sans" pitchFamily="34" charset="-120"/>
                        </a:rPr>
                        <a:t> email thông tin đến khách hàng mỗi </a:t>
                      </a:r>
                      <a:r>
                        <a:rPr lang="en-US" sz="1400" dirty="0" err="1">
                          <a:solidFill>
                            <a:srgbClr val="232220"/>
                          </a:solidFill>
                          <a:latin typeface="Open Sans" pitchFamily="34" charset="0"/>
                          <a:ea typeface="Open Sans" pitchFamily="34" charset="-122"/>
                          <a:cs typeface="Open Sans" pitchFamily="34" charset="-120"/>
                        </a:rPr>
                        <a:t>tháng</a:t>
                      </a:r>
                      <a:r>
                        <a:rPr lang="en-US" sz="1400" dirty="0">
                          <a:solidFill>
                            <a:srgbClr val="232220"/>
                          </a:solidFill>
                          <a:latin typeface="Open Sans" pitchFamily="34" charset="0"/>
                          <a:ea typeface="Open Sans" pitchFamily="34" charset="-122"/>
                          <a:cs typeface="Open Sans" pitchFamily="34" charset="-120"/>
                        </a:rPr>
                        <a:t>.</a:t>
                      </a:r>
                      <a:endParaRPr lang="vi-VN" sz="1400" dirty="0">
                        <a:solidFill>
                          <a:srgbClr val="232220"/>
                        </a:solidFill>
                        <a:latin typeface="Open Sans" pitchFamily="34" charset="0"/>
                        <a:ea typeface="Open Sans" pitchFamily="34" charset="-122"/>
                        <a:cs typeface="Open Sans" pitchFamily="34" charset="-120"/>
                      </a:endParaRPr>
                    </a:p>
                    <a:p>
                      <a:pPr marL="0" indent="0">
                        <a:buNone/>
                      </a:pPr>
                      <a:r>
                        <a:rPr lang="vi-VN" sz="1400" dirty="0">
                          <a:latin typeface="Open Sans" charset="0"/>
                          <a:ea typeface="Open Sans" charset="0"/>
                          <a:cs typeface="Open Sans" charset="0"/>
                        </a:rPr>
                        <a:t>- Thể hiện sự quan tâm đến khách hàng thông qua các chiến dịch cảm ơn, tặng quà vào dịp lễ hoặc ngày kỷ niệm hợp đồng.</a:t>
                      </a:r>
                      <a:endParaRPr lang="en-US" sz="1400" dirty="0">
                        <a:latin typeface="Open Sans" charset="0"/>
                        <a:ea typeface="Open Sans" charset="0"/>
                        <a:cs typeface="Open Sans" charset="0"/>
                      </a:endParaRPr>
                    </a:p>
                  </a:txBody>
                  <a:tcPr marL="73152" marR="73152" marT="73152" marB="73152" anchor="ctr">
                    <a:lnL w="12700" cap="flat" cmpd="sng" algn="ctr">
                      <a:solidFill>
                        <a:schemeClr val="tx1"/>
                      </a:solidFill>
                      <a:prstDash val="solid"/>
                      <a:round/>
                      <a:headEnd type="none" w="med" len="med"/>
                      <a:tailEnd type="none" w="med" len="med"/>
                    </a:lnL>
                    <a:lnR w="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ysDash"/>
                      <a:round/>
                      <a:headEnd type="none" w="med" len="med"/>
                      <a:tailEnd type="none" w="med" len="med"/>
                    </a:lnB>
                    <a:lnTlToBr w="12700" cmpd="sng">
                      <a:noFill/>
                      <a:prstDash val="solid"/>
                    </a:lnTlToBr>
                    <a:lnBlToTr w="12700" cmpd="sng">
                      <a:noFill/>
                      <a:prstDash val="solid"/>
                    </a:lnBlToTr>
                    <a:solidFill>
                      <a:srgbClr val="BFBFBF">
                        <a:alpha val="0"/>
                      </a:srgbClr>
                    </a:solidFill>
                  </a:tcPr>
                </a:tc>
                <a:extLst>
                  <a:ext uri="{0D108BD9-81ED-4DB2-BD59-A6C34878D82A}">
                    <a16:rowId xmlns:a16="http://schemas.microsoft.com/office/drawing/2014/main" val="2968208504"/>
                  </a:ext>
                </a:extLst>
              </a:tr>
            </a:tbl>
          </a:graphicData>
        </a:graphic>
      </p:graphicFrame>
    </p:spTree>
    <p:extLst>
      <p:ext uri="{BB962C8B-B14F-4D97-AF65-F5344CB8AC3E}">
        <p14:creationId xmlns:p14="http://schemas.microsoft.com/office/powerpoint/2010/main" val="2898470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CD94D-57B4-A9BE-A46A-22F496807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E5C345-CF96-8E91-1249-87B61C294275}"/>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A0AEB988-FB00-3F73-C552-950F5E79AFB2}"/>
              </a:ext>
            </a:extLst>
          </p:cNvPr>
          <p:cNvSpPr>
            <a:spLocks noGrp="1"/>
          </p:cNvSpPr>
          <p:nvPr>
            <p:ph type="ftr" sz="quarter" idx="10"/>
          </p:nvPr>
        </p:nvSpPr>
        <p:spPr/>
        <p:txBody>
          <a:bodyPr/>
          <a:lstStyle/>
          <a:p>
            <a:r>
              <a:rPr lang="vi-VN" dirty="0"/>
              <a:t>REPORT OBJECTIVES</a:t>
            </a:r>
            <a:endParaRPr lang="en-ID" dirty="0"/>
          </a:p>
        </p:txBody>
      </p:sp>
      <p:sp>
        <p:nvSpPr>
          <p:cNvPr id="4" name="Slide Number Placeholder 3">
            <a:extLst>
              <a:ext uri="{FF2B5EF4-FFF2-40B4-BE49-F238E27FC236}">
                <a16:creationId xmlns:a16="http://schemas.microsoft.com/office/drawing/2014/main" id="{02C82732-7A5F-12EB-56CC-AC0C78B497DE}"/>
              </a:ext>
            </a:extLst>
          </p:cNvPr>
          <p:cNvSpPr>
            <a:spLocks noGrp="1"/>
          </p:cNvSpPr>
          <p:nvPr>
            <p:ph type="sldNum" sz="quarter" idx="11"/>
          </p:nvPr>
        </p:nvSpPr>
        <p:spPr/>
        <p:txBody>
          <a:bodyPr/>
          <a:lstStyle/>
          <a:p>
            <a:fld id="{CF6F24BE-8BEB-403A-BDCC-38E201D0662D}" type="slidenum">
              <a:rPr lang="en-ID" smtClean="0"/>
              <a:pPr/>
              <a:t>3</a:t>
            </a:fld>
            <a:endParaRPr lang="en-ID" dirty="0"/>
          </a:p>
        </p:txBody>
      </p:sp>
      <p:sp>
        <p:nvSpPr>
          <p:cNvPr id="5" name="Picture Placeholder 4">
            <a:extLst>
              <a:ext uri="{FF2B5EF4-FFF2-40B4-BE49-F238E27FC236}">
                <a16:creationId xmlns:a16="http://schemas.microsoft.com/office/drawing/2014/main" id="{5F505614-6C76-3CBC-B414-4E4BEE65777E}"/>
              </a:ext>
            </a:extLst>
          </p:cNvPr>
          <p:cNvSpPr>
            <a:spLocks noGrp="1"/>
          </p:cNvSpPr>
          <p:nvPr>
            <p:ph type="pic" sz="quarter" idx="12"/>
          </p:nvPr>
        </p:nvSpPr>
        <p:spPr/>
        <p:txBody>
          <a:bodyPr/>
          <a:lstStyle/>
          <a:p>
            <a:endParaRPr lang="en-US"/>
          </a:p>
        </p:txBody>
      </p:sp>
      <p:sp>
        <p:nvSpPr>
          <p:cNvPr id="6" name="Text Placeholder 5">
            <a:extLst>
              <a:ext uri="{FF2B5EF4-FFF2-40B4-BE49-F238E27FC236}">
                <a16:creationId xmlns:a16="http://schemas.microsoft.com/office/drawing/2014/main" id="{8A4DE183-E152-8AED-957B-D0CEAEB9A9E5}"/>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7C5694-D195-4272-792A-F45D4F336660}"/>
              </a:ext>
            </a:extLst>
          </p:cNvPr>
          <p:cNvSpPr>
            <a:spLocks noGrp="1"/>
          </p:cNvSpPr>
          <p:nvPr>
            <p:ph type="body" sz="quarter" idx="17"/>
          </p:nvPr>
        </p:nvSpPr>
        <p:spPr/>
        <p:txBody>
          <a:bodyPr/>
          <a:lstStyle/>
          <a:p>
            <a:endParaRPr lang="en-US"/>
          </a:p>
        </p:txBody>
      </p:sp>
      <p:pic>
        <p:nvPicPr>
          <p:cNvPr id="3074" name="Picture 2" descr="...">
            <a:extLst>
              <a:ext uri="{FF2B5EF4-FFF2-40B4-BE49-F238E27FC236}">
                <a16:creationId xmlns:a16="http://schemas.microsoft.com/office/drawing/2014/main" id="{91D3F411-C1D3-2F1E-1D86-1A1B54E6E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58239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01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9C7A-E504-7BC1-BEA5-BF2FCC155B2F}"/>
              </a:ext>
            </a:extLst>
          </p:cNvPr>
          <p:cNvSpPr>
            <a:spLocks noGrp="1"/>
          </p:cNvSpPr>
          <p:nvPr>
            <p:ph type="title"/>
          </p:nvPr>
        </p:nvSpPr>
        <p:spPr>
          <a:xfrm>
            <a:off x="3723883" y="4522370"/>
            <a:ext cx="4118757" cy="2278186"/>
          </a:xfrm>
        </p:spPr>
        <p:txBody>
          <a:bodyPr anchor="t">
            <a:normAutofit/>
          </a:bodyPr>
          <a:lstStyle/>
          <a:p>
            <a:pPr algn="ctr"/>
            <a:r>
              <a:rPr lang="vi-VN" dirty="0"/>
              <a:t>Thống kê </a:t>
            </a:r>
            <a:br>
              <a:rPr lang="vi-VN" dirty="0"/>
            </a:br>
            <a:r>
              <a:rPr lang="vi-VN" dirty="0"/>
              <a:t>và </a:t>
            </a:r>
            <a:br>
              <a:rPr lang="vi-VN" dirty="0"/>
            </a:br>
            <a:r>
              <a:rPr lang="vi-VN" dirty="0"/>
              <a:t>Mô tả</a:t>
            </a:r>
            <a:endParaRPr lang="en-US" dirty="0"/>
          </a:p>
        </p:txBody>
      </p:sp>
      <p:sp>
        <p:nvSpPr>
          <p:cNvPr id="3" name="Footer Placeholder 2">
            <a:extLst>
              <a:ext uri="{FF2B5EF4-FFF2-40B4-BE49-F238E27FC236}">
                <a16:creationId xmlns:a16="http://schemas.microsoft.com/office/drawing/2014/main" id="{985ECD43-EA8C-4E55-05F4-E9141A3B48F4}"/>
              </a:ext>
            </a:extLst>
          </p:cNvPr>
          <p:cNvSpPr>
            <a:spLocks noGrp="1"/>
          </p:cNvSpPr>
          <p:nvPr>
            <p:ph type="ftr" sz="quarter" idx="10"/>
          </p:nvPr>
        </p:nvSpPr>
        <p:spPr>
          <a:xfrm rot="16200000">
            <a:off x="9829799" y="2011362"/>
            <a:ext cx="4114800" cy="365125"/>
          </a:xfrm>
        </p:spPr>
        <p:txBody>
          <a:bodyPr anchor="ctr">
            <a:normAutofit/>
          </a:bodyPr>
          <a:lstStyle/>
          <a:p>
            <a:pPr>
              <a:spcAft>
                <a:spcPts val="600"/>
              </a:spcAft>
            </a:pPr>
            <a:r>
              <a:rPr lang="en-ID"/>
              <a:t>PRESENTATION TITLE</a:t>
            </a:r>
          </a:p>
        </p:txBody>
      </p:sp>
      <p:sp>
        <p:nvSpPr>
          <p:cNvPr id="4" name="Slide Number Placeholder 3">
            <a:extLst>
              <a:ext uri="{FF2B5EF4-FFF2-40B4-BE49-F238E27FC236}">
                <a16:creationId xmlns:a16="http://schemas.microsoft.com/office/drawing/2014/main" id="{FCFC4ACD-4C47-58DD-4580-196D4DCD87F5}"/>
              </a:ext>
            </a:extLst>
          </p:cNvPr>
          <p:cNvSpPr>
            <a:spLocks noGrp="1"/>
          </p:cNvSpPr>
          <p:nvPr>
            <p:ph type="sldNum" sz="quarter" idx="11"/>
          </p:nvPr>
        </p:nvSpPr>
        <p:spPr>
          <a:xfrm>
            <a:off x="11582399" y="6356351"/>
            <a:ext cx="609600" cy="365125"/>
          </a:xfrm>
        </p:spPr>
        <p:txBody>
          <a:bodyPr anchor="ctr">
            <a:normAutofit/>
          </a:bodyPr>
          <a:lstStyle/>
          <a:p>
            <a:pPr>
              <a:spcAft>
                <a:spcPts val="600"/>
              </a:spcAft>
            </a:pPr>
            <a:fld id="{CF6F24BE-8BEB-403A-BDCC-38E201D0662D}" type="slidenum">
              <a:rPr lang="en-ID" smtClean="0"/>
              <a:pPr>
                <a:spcAft>
                  <a:spcPts val="600"/>
                </a:spcAft>
              </a:pPr>
              <a:t>4</a:t>
            </a:fld>
            <a:endParaRPr lang="en-ID"/>
          </a:p>
        </p:txBody>
      </p:sp>
      <p:pic>
        <p:nvPicPr>
          <p:cNvPr id="3074" name="Picture 2">
            <a:extLst>
              <a:ext uri="{FF2B5EF4-FFF2-40B4-BE49-F238E27FC236}">
                <a16:creationId xmlns:a16="http://schemas.microsoft.com/office/drawing/2014/main" id="{9F91FFD3-FF06-32B1-35C3-7EEC5D3A2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669" r="18832" b="2"/>
          <a:stretch/>
        </p:blipFill>
        <p:spPr bwMode="auto">
          <a:xfrm>
            <a:off x="599017" y="576078"/>
            <a:ext cx="3279453" cy="327945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9" name="Picture Placeholder 8">
            <a:extLst>
              <a:ext uri="{FF2B5EF4-FFF2-40B4-BE49-F238E27FC236}">
                <a16:creationId xmlns:a16="http://schemas.microsoft.com/office/drawing/2014/main" id="{BA758874-1B82-A421-45DE-5A256178A570}"/>
              </a:ext>
            </a:extLst>
          </p:cNvPr>
          <p:cNvPicPr>
            <a:picLocks noGrp="1" noChangeAspect="1"/>
          </p:cNvPicPr>
          <p:nvPr>
            <p:ph type="pic" sz="quarter" idx="13"/>
          </p:nvPr>
        </p:nvPicPr>
        <p:blipFill>
          <a:blip r:embed="rId4"/>
          <a:srcRect l="15800" r="15800"/>
          <a:stretch>
            <a:fillRect/>
          </a:stretch>
        </p:blipFill>
        <p:spPr>
          <a:xfrm>
            <a:off x="4143375" y="576263"/>
            <a:ext cx="3279775" cy="3279775"/>
          </a:xfrm>
          <a:prstGeom prst="rect">
            <a:avLst/>
          </a:prstGeom>
        </p:spPr>
      </p:pic>
      <p:pic>
        <p:nvPicPr>
          <p:cNvPr id="11" name="Picture Placeholder 10">
            <a:extLst>
              <a:ext uri="{FF2B5EF4-FFF2-40B4-BE49-F238E27FC236}">
                <a16:creationId xmlns:a16="http://schemas.microsoft.com/office/drawing/2014/main" id="{3C234723-5CDC-1945-6085-D2F2EC1848FC}"/>
              </a:ext>
            </a:extLst>
          </p:cNvPr>
          <p:cNvPicPr>
            <a:picLocks noGrp="1" noChangeAspect="1"/>
          </p:cNvPicPr>
          <p:nvPr>
            <p:ph type="pic" sz="quarter" idx="14"/>
          </p:nvPr>
        </p:nvPicPr>
        <p:blipFill>
          <a:blip r:embed="rId5"/>
          <a:srcRect l="15817" r="15817"/>
          <a:stretch>
            <a:fillRect/>
          </a:stretch>
        </p:blipFill>
        <p:spPr>
          <a:xfrm>
            <a:off x="7689850" y="576263"/>
            <a:ext cx="3278188" cy="3279775"/>
          </a:xfrm>
          <a:prstGeom prst="rect">
            <a:avLst/>
          </a:prstGeom>
        </p:spPr>
      </p:pic>
    </p:spTree>
    <p:extLst>
      <p:ext uri="{BB962C8B-B14F-4D97-AF65-F5344CB8AC3E}">
        <p14:creationId xmlns:p14="http://schemas.microsoft.com/office/powerpoint/2010/main" val="57283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5</a:t>
            </a:fld>
            <a:endParaRPr lang="en-US" sz="1210">
              <a:solidFill>
                <a:srgbClr val="FFFFFF"/>
              </a:solidFill>
              <a:latin typeface="Open Sans"/>
              <a:ea typeface="Open Sans"/>
              <a:cs typeface="Open Sans"/>
            </a:endParaRPr>
          </a:p>
        </p:txBody>
      </p:sp>
      <p:sp>
        <p:nvSpPr>
          <p:cNvPr id="5" name="TextBox 4">
            <a:extLst>
              <a:ext uri="{FF2B5EF4-FFF2-40B4-BE49-F238E27FC236}">
                <a16:creationId xmlns:a16="http://schemas.microsoft.com/office/drawing/2014/main" id="{CD40B5B2-BD35-48E0-AFFC-EFFD078FE089}"/>
              </a:ext>
            </a:extLst>
          </p:cNvPr>
          <p:cNvSpPr txBox="1"/>
          <p:nvPr/>
        </p:nvSpPr>
        <p:spPr>
          <a:xfrm>
            <a:off x="596900" y="571500"/>
            <a:ext cx="10363200" cy="952500"/>
          </a:xfrm>
          <a:prstGeom prst="rect">
            <a:avLst/>
          </a:prstGeom>
          <a:noFill/>
        </p:spPr>
        <p:txBody>
          <a:bodyPr vertOverflow="overflow" vert="horz" wrap="square" rtlCol="0" anchor="t" anchorCtr="0">
            <a:spAutoFit/>
          </a:bodyPr>
          <a:lstStyle/>
          <a:p>
            <a:r>
              <a:rPr lang="vi-VN" sz="4400" dirty="0">
                <a:latin typeface="Montserrat ExtraBold"/>
              </a:rPr>
              <a:t>THỐNG KÊ XU HƯỚNG</a:t>
            </a:r>
            <a:endParaRPr lang="en-US" sz="4400" dirty="0">
              <a:latin typeface="Montserrat ExtraBold"/>
            </a:endParaRPr>
          </a:p>
        </p:txBody>
      </p:sp>
      <p:grpSp>
        <p:nvGrpSpPr>
          <p:cNvPr id="26" name="Group 25">
            <a:extLst>
              <a:ext uri="{FF2B5EF4-FFF2-40B4-BE49-F238E27FC236}">
                <a16:creationId xmlns:a16="http://schemas.microsoft.com/office/drawing/2014/main" id="{268A6A8B-4A21-0993-AE80-66F7ED089112}"/>
              </a:ext>
            </a:extLst>
          </p:cNvPr>
          <p:cNvGrpSpPr/>
          <p:nvPr/>
        </p:nvGrpSpPr>
        <p:grpSpPr>
          <a:xfrm>
            <a:off x="6978541" y="1465087"/>
            <a:ext cx="1347264" cy="1369613"/>
            <a:chOff x="1533000" y="1893293"/>
            <a:chExt cx="1347264" cy="1369613"/>
          </a:xfrm>
        </p:grpSpPr>
        <p:sp>
          <p:nvSpPr>
            <p:cNvPr id="24" name="Flowchart: Connector 23">
              <a:extLst>
                <a:ext uri="{FF2B5EF4-FFF2-40B4-BE49-F238E27FC236}">
                  <a16:creationId xmlns:a16="http://schemas.microsoft.com/office/drawing/2014/main" id="{DED1762E-8B13-8B1D-6AA7-6751DB1F8404}"/>
                </a:ext>
              </a:extLst>
            </p:cNvPr>
            <p:cNvSpPr/>
            <p:nvPr/>
          </p:nvSpPr>
          <p:spPr>
            <a:xfrm>
              <a:off x="1546457" y="1942770"/>
              <a:ext cx="1320350" cy="1285336"/>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6781C9BB-50C7-2C05-EE44-926B09C11582}"/>
                </a:ext>
              </a:extLst>
            </p:cNvPr>
            <p:cNvSpPr/>
            <p:nvPr/>
          </p:nvSpPr>
          <p:spPr>
            <a:xfrm>
              <a:off x="1533000" y="1893293"/>
              <a:ext cx="1347264" cy="1369613"/>
            </a:xfrm>
            <a:prstGeom prst="flowChartConnector">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8C3ACCB0-23C3-4CE0-93BC-398BEB96D11C}"/>
                </a:ext>
              </a:extLst>
            </p:cNvPr>
            <p:cNvSpPr txBox="1"/>
            <p:nvPr/>
          </p:nvSpPr>
          <p:spPr>
            <a:xfrm>
              <a:off x="1790700" y="2349500"/>
              <a:ext cx="914400" cy="457200"/>
            </a:xfrm>
            <a:prstGeom prst="rect">
              <a:avLst/>
            </a:prstGeom>
            <a:noFill/>
          </p:spPr>
          <p:txBody>
            <a:bodyPr vertOverflow="overflow" vert="horz" wrap="square" rtlCol="0" anchor="ctr" anchorCtr="1">
              <a:spAutoFit/>
            </a:bodyPr>
            <a:lstStyle/>
            <a:p>
              <a:pPr algn="ctr"/>
              <a:r>
                <a:rPr lang="vi-VN" sz="2400" dirty="0">
                  <a:latin typeface="Montserrat ExtraBold"/>
                </a:rPr>
                <a:t>27</a:t>
              </a:r>
              <a:r>
                <a:rPr lang="en-US" sz="2400" dirty="0">
                  <a:latin typeface="Montserrat ExtraBold"/>
                </a:rPr>
                <a:t>%</a:t>
              </a:r>
            </a:p>
          </p:txBody>
        </p:sp>
      </p:grpSp>
      <p:grpSp>
        <p:nvGrpSpPr>
          <p:cNvPr id="27" name="Group 26">
            <a:extLst>
              <a:ext uri="{FF2B5EF4-FFF2-40B4-BE49-F238E27FC236}">
                <a16:creationId xmlns:a16="http://schemas.microsoft.com/office/drawing/2014/main" id="{6A606275-6E2F-ABAB-BDB4-92C7A648A3C8}"/>
              </a:ext>
            </a:extLst>
          </p:cNvPr>
          <p:cNvGrpSpPr/>
          <p:nvPr/>
        </p:nvGrpSpPr>
        <p:grpSpPr>
          <a:xfrm>
            <a:off x="7019809" y="4066806"/>
            <a:ext cx="1347264" cy="1369613"/>
            <a:chOff x="5047506" y="1900631"/>
            <a:chExt cx="1347264" cy="1369613"/>
          </a:xfrm>
        </p:grpSpPr>
        <p:sp>
          <p:nvSpPr>
            <p:cNvPr id="23" name="Flowchart: Connector 22">
              <a:extLst>
                <a:ext uri="{FF2B5EF4-FFF2-40B4-BE49-F238E27FC236}">
                  <a16:creationId xmlns:a16="http://schemas.microsoft.com/office/drawing/2014/main" id="{B05CA688-AEC9-D1B4-4F6E-788D31369360}"/>
                </a:ext>
              </a:extLst>
            </p:cNvPr>
            <p:cNvSpPr/>
            <p:nvPr/>
          </p:nvSpPr>
          <p:spPr>
            <a:xfrm>
              <a:off x="5047506" y="1900631"/>
              <a:ext cx="1347264" cy="1369613"/>
            </a:xfrm>
            <a:prstGeom prst="flowChartConnector">
              <a:avLst/>
            </a:prstGeom>
            <a:ln w="762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93068E82-87C8-4CE7-9A49-C5BD923DE5BB}"/>
                </a:ext>
              </a:extLst>
            </p:cNvPr>
            <p:cNvSpPr txBox="1"/>
            <p:nvPr/>
          </p:nvSpPr>
          <p:spPr>
            <a:xfrm>
              <a:off x="5321300" y="2349500"/>
              <a:ext cx="914400" cy="457200"/>
            </a:xfrm>
            <a:prstGeom prst="rect">
              <a:avLst/>
            </a:prstGeom>
            <a:noFill/>
          </p:spPr>
          <p:txBody>
            <a:bodyPr vertOverflow="overflow" vert="horz" wrap="square" rtlCol="0" anchor="ctr" anchorCtr="1">
              <a:spAutoFit/>
            </a:bodyPr>
            <a:lstStyle/>
            <a:p>
              <a:pPr algn="ctr"/>
              <a:r>
                <a:rPr lang="vi-VN" sz="2400" dirty="0">
                  <a:latin typeface="Montserrat ExtraBold"/>
                </a:rPr>
                <a:t>18</a:t>
              </a:r>
              <a:r>
                <a:rPr lang="en-US" sz="2400" dirty="0">
                  <a:latin typeface="Montserrat ExtraBold"/>
                </a:rPr>
                <a:t>%</a:t>
              </a:r>
            </a:p>
          </p:txBody>
        </p:sp>
      </p:grpSp>
      <p:grpSp>
        <p:nvGrpSpPr>
          <p:cNvPr id="40" name="Group 39">
            <a:extLst>
              <a:ext uri="{FF2B5EF4-FFF2-40B4-BE49-F238E27FC236}">
                <a16:creationId xmlns:a16="http://schemas.microsoft.com/office/drawing/2014/main" id="{BFB132C7-CA45-AC02-92D9-C42FF5DF1113}"/>
              </a:ext>
            </a:extLst>
          </p:cNvPr>
          <p:cNvGrpSpPr/>
          <p:nvPr/>
        </p:nvGrpSpPr>
        <p:grpSpPr>
          <a:xfrm>
            <a:off x="3302329" y="1465088"/>
            <a:ext cx="1388533" cy="1369613"/>
            <a:chOff x="2021103" y="1406178"/>
            <a:chExt cx="1388533" cy="1369613"/>
          </a:xfrm>
        </p:grpSpPr>
        <p:sp>
          <p:nvSpPr>
            <p:cNvPr id="28" name="Rectangle: Rounded Corners 27">
              <a:extLst>
                <a:ext uri="{FF2B5EF4-FFF2-40B4-BE49-F238E27FC236}">
                  <a16:creationId xmlns:a16="http://schemas.microsoft.com/office/drawing/2014/main" id="{676AA6B1-D91B-DB5B-F0E5-2C7B76D3DA9E}"/>
                </a:ext>
              </a:extLst>
            </p:cNvPr>
            <p:cNvSpPr/>
            <p:nvPr/>
          </p:nvSpPr>
          <p:spPr>
            <a:xfrm>
              <a:off x="2021103" y="1406178"/>
              <a:ext cx="1388533" cy="1369613"/>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F6F1F166-FFE8-FD15-F16A-2020CE9E7165}"/>
                </a:ext>
              </a:extLst>
            </p:cNvPr>
            <p:cNvSpPr txBox="1"/>
            <p:nvPr/>
          </p:nvSpPr>
          <p:spPr>
            <a:xfrm>
              <a:off x="2076511" y="1861727"/>
              <a:ext cx="1277718" cy="461665"/>
            </a:xfrm>
            <a:prstGeom prst="rect">
              <a:avLst/>
            </a:prstGeom>
            <a:noFill/>
          </p:spPr>
          <p:txBody>
            <a:bodyPr vertOverflow="overflow" vert="horz" wrap="square" rtlCol="0" anchor="ctr" anchorCtr="1">
              <a:spAutoFit/>
            </a:bodyPr>
            <a:lstStyle/>
            <a:p>
              <a:pPr algn="ctr"/>
              <a:r>
                <a:rPr lang="vi-VN" sz="2400" dirty="0">
                  <a:latin typeface="Montserrat ExtraBold"/>
                </a:rPr>
                <a:t>7043</a:t>
              </a:r>
              <a:endParaRPr lang="en-US" sz="2400" dirty="0">
                <a:latin typeface="Montserrat ExtraBold"/>
              </a:endParaRPr>
            </a:p>
          </p:txBody>
        </p:sp>
      </p:grpSp>
      <p:grpSp>
        <p:nvGrpSpPr>
          <p:cNvPr id="41" name="Group 40">
            <a:extLst>
              <a:ext uri="{FF2B5EF4-FFF2-40B4-BE49-F238E27FC236}">
                <a16:creationId xmlns:a16="http://schemas.microsoft.com/office/drawing/2014/main" id="{C92B53DE-F588-B057-2E18-8688D2408165}"/>
              </a:ext>
            </a:extLst>
          </p:cNvPr>
          <p:cNvGrpSpPr/>
          <p:nvPr/>
        </p:nvGrpSpPr>
        <p:grpSpPr>
          <a:xfrm>
            <a:off x="3302329" y="4066806"/>
            <a:ext cx="1388533" cy="1369613"/>
            <a:chOff x="2021103" y="4066806"/>
            <a:chExt cx="1388533" cy="1369613"/>
          </a:xfrm>
        </p:grpSpPr>
        <p:sp>
          <p:nvSpPr>
            <p:cNvPr id="33" name="Rectangle: Rounded Corners 32">
              <a:extLst>
                <a:ext uri="{FF2B5EF4-FFF2-40B4-BE49-F238E27FC236}">
                  <a16:creationId xmlns:a16="http://schemas.microsoft.com/office/drawing/2014/main" id="{DC794397-906A-931E-E7EA-75E7F52BCB1F}"/>
                </a:ext>
              </a:extLst>
            </p:cNvPr>
            <p:cNvSpPr/>
            <p:nvPr/>
          </p:nvSpPr>
          <p:spPr>
            <a:xfrm>
              <a:off x="2021103" y="4066806"/>
              <a:ext cx="1388533" cy="1369613"/>
            </a:xfrm>
            <a:prstGeom prst="roundRect">
              <a:avLst/>
            </a:prstGeom>
            <a:ln w="76200">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8C78D164-10C2-084C-D91F-5A781A910264}"/>
                </a:ext>
              </a:extLst>
            </p:cNvPr>
            <p:cNvSpPr txBox="1"/>
            <p:nvPr/>
          </p:nvSpPr>
          <p:spPr>
            <a:xfrm>
              <a:off x="2051491" y="4520781"/>
              <a:ext cx="1277718" cy="461665"/>
            </a:xfrm>
            <a:prstGeom prst="rect">
              <a:avLst/>
            </a:prstGeom>
            <a:noFill/>
            <a:ln>
              <a:solidFill>
                <a:schemeClr val="bg1"/>
              </a:solidFill>
            </a:ln>
          </p:spPr>
          <p:txBody>
            <a:bodyPr vertOverflow="overflow" vert="horz" wrap="square" rtlCol="0" anchor="ctr" anchorCtr="1">
              <a:spAutoFit/>
            </a:bodyPr>
            <a:lstStyle/>
            <a:p>
              <a:pPr algn="ctr"/>
              <a:r>
                <a:rPr lang="vi-VN" sz="2400" dirty="0">
                  <a:latin typeface="Montserrat ExtraBold"/>
                </a:rPr>
                <a:t>16M</a:t>
              </a:r>
              <a:endParaRPr lang="en-US" sz="2400" dirty="0">
                <a:latin typeface="Montserrat ExtraBold"/>
              </a:endParaRPr>
            </a:p>
          </p:txBody>
        </p:sp>
      </p:grpSp>
      <p:cxnSp>
        <p:nvCxnSpPr>
          <p:cNvPr id="35" name="Straight Connector 34">
            <a:extLst>
              <a:ext uri="{FF2B5EF4-FFF2-40B4-BE49-F238E27FC236}">
                <a16:creationId xmlns:a16="http://schemas.microsoft.com/office/drawing/2014/main" id="{5D65FA30-B683-9FAB-E77A-3A41D0A2EE0F}"/>
              </a:ext>
            </a:extLst>
          </p:cNvPr>
          <p:cNvCxnSpPr>
            <a:stCxn id="28" idx="3"/>
            <a:endCxn id="22" idx="2"/>
          </p:cNvCxnSpPr>
          <p:nvPr/>
        </p:nvCxnSpPr>
        <p:spPr>
          <a:xfrm flipV="1">
            <a:off x="4690862" y="2149894"/>
            <a:ext cx="22876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CC0534C-3D78-7DE5-4EB8-CA846372DEF0}"/>
              </a:ext>
            </a:extLst>
          </p:cNvPr>
          <p:cNvCxnSpPr>
            <a:stCxn id="33" idx="3"/>
            <a:endCxn id="23" idx="2"/>
          </p:cNvCxnSpPr>
          <p:nvPr/>
        </p:nvCxnSpPr>
        <p:spPr>
          <a:xfrm>
            <a:off x="4690862" y="4751613"/>
            <a:ext cx="2328947" cy="0"/>
          </a:xfrm>
          <a:prstGeom prst="line">
            <a:avLst/>
          </a:prstGeom>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B15C1526-E2A4-2FA0-D448-52475F4DC96B}"/>
              </a:ext>
            </a:extLst>
          </p:cNvPr>
          <p:cNvSpPr txBox="1"/>
          <p:nvPr/>
        </p:nvSpPr>
        <p:spPr>
          <a:xfrm>
            <a:off x="4690862" y="1731187"/>
            <a:ext cx="2175275" cy="461665"/>
          </a:xfrm>
          <a:prstGeom prst="rect">
            <a:avLst/>
          </a:prstGeom>
          <a:noFill/>
        </p:spPr>
        <p:txBody>
          <a:bodyPr vertOverflow="overflow" vert="horz" wrap="square" rtlCol="0" anchor="ctr" anchorCtr="1">
            <a:spAutoFit/>
          </a:bodyPr>
          <a:lstStyle/>
          <a:p>
            <a:pPr algn="ctr"/>
            <a:r>
              <a:rPr lang="vi-VN" sz="2400" dirty="0" err="1">
                <a:solidFill>
                  <a:schemeClr val="accent1">
                    <a:lumMod val="75000"/>
                  </a:schemeClr>
                </a:solidFill>
                <a:cs typeface="Arial" panose="020B0604020202020204" pitchFamily="34" charset="0"/>
              </a:rPr>
              <a:t>customer</a:t>
            </a:r>
            <a:endParaRPr lang="en-US" sz="2400" dirty="0">
              <a:solidFill>
                <a:schemeClr val="accent1">
                  <a:lumMod val="75000"/>
                </a:schemeClr>
              </a:solidFill>
              <a:cs typeface="Arial" panose="020B0604020202020204" pitchFamily="34" charset="0"/>
            </a:endParaRPr>
          </a:p>
        </p:txBody>
      </p:sp>
      <p:sp>
        <p:nvSpPr>
          <p:cNvPr id="45" name="TextBox 44">
            <a:extLst>
              <a:ext uri="{FF2B5EF4-FFF2-40B4-BE49-F238E27FC236}">
                <a16:creationId xmlns:a16="http://schemas.microsoft.com/office/drawing/2014/main" id="{57727F71-35C9-D364-7AD5-73D2155689E7}"/>
              </a:ext>
            </a:extLst>
          </p:cNvPr>
          <p:cNvSpPr txBox="1"/>
          <p:nvPr/>
        </p:nvSpPr>
        <p:spPr>
          <a:xfrm>
            <a:off x="4690862" y="4338898"/>
            <a:ext cx="2175275" cy="461665"/>
          </a:xfrm>
          <a:prstGeom prst="rect">
            <a:avLst/>
          </a:prstGeom>
          <a:noFill/>
        </p:spPr>
        <p:txBody>
          <a:bodyPr vertOverflow="overflow" vert="horz" wrap="square" rtlCol="0" anchor="ctr" anchorCtr="1">
            <a:spAutoFit/>
          </a:bodyPr>
          <a:lstStyle/>
          <a:p>
            <a:pPr algn="ctr"/>
            <a:r>
              <a:rPr lang="vi-VN" sz="2400" dirty="0" err="1">
                <a:solidFill>
                  <a:schemeClr val="accent6"/>
                </a:solidFill>
                <a:cs typeface="Arial" panose="020B0604020202020204" pitchFamily="34" charset="0"/>
              </a:rPr>
              <a:t>charge</a:t>
            </a:r>
            <a:endParaRPr lang="en-US" sz="2400" dirty="0">
              <a:solidFill>
                <a:schemeClr val="accent6"/>
              </a:solidFill>
              <a:cs typeface="Arial" panose="020B0604020202020204" pitchFamily="34" charset="0"/>
            </a:endParaRPr>
          </a:p>
        </p:txBody>
      </p:sp>
      <p:sp>
        <p:nvSpPr>
          <p:cNvPr id="47" name="Text Placeholder 5">
            <a:extLst>
              <a:ext uri="{FF2B5EF4-FFF2-40B4-BE49-F238E27FC236}">
                <a16:creationId xmlns:a16="http://schemas.microsoft.com/office/drawing/2014/main" id="{35E61304-6315-FE90-F581-B948C43277D0}"/>
              </a:ext>
            </a:extLst>
          </p:cNvPr>
          <p:cNvSpPr txBox="1">
            <a:spLocks/>
          </p:cNvSpPr>
          <p:nvPr/>
        </p:nvSpPr>
        <p:spPr>
          <a:xfrm>
            <a:off x="420860" y="4463696"/>
            <a:ext cx="2831430" cy="1132467"/>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t> </a:t>
            </a:r>
            <a:endParaRPr lang="en-US" dirty="0"/>
          </a:p>
        </p:txBody>
      </p:sp>
      <p:sp>
        <p:nvSpPr>
          <p:cNvPr id="48" name="Text Placeholder 6">
            <a:extLst>
              <a:ext uri="{FF2B5EF4-FFF2-40B4-BE49-F238E27FC236}">
                <a16:creationId xmlns:a16="http://schemas.microsoft.com/office/drawing/2014/main" id="{BB306EE7-C40E-11A8-0B71-26EE7DB88C42}"/>
              </a:ext>
            </a:extLst>
          </p:cNvPr>
          <p:cNvSpPr txBox="1">
            <a:spLocks/>
          </p:cNvSpPr>
          <p:nvPr/>
        </p:nvSpPr>
        <p:spPr>
          <a:xfrm>
            <a:off x="1518183" y="1434000"/>
            <a:ext cx="2545816" cy="387187"/>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b="1" u="sng" dirty="0"/>
              <a:t>CUSTOMER NUMBER</a:t>
            </a:r>
            <a:endParaRPr lang="en-US" b="1" u="sng" dirty="0"/>
          </a:p>
        </p:txBody>
      </p:sp>
      <p:sp>
        <p:nvSpPr>
          <p:cNvPr id="49" name="Text Placeholder 6">
            <a:extLst>
              <a:ext uri="{FF2B5EF4-FFF2-40B4-BE49-F238E27FC236}">
                <a16:creationId xmlns:a16="http://schemas.microsoft.com/office/drawing/2014/main" id="{094CE795-433F-0DB1-0F11-CA26086BA7CB}"/>
              </a:ext>
            </a:extLst>
          </p:cNvPr>
          <p:cNvSpPr txBox="1">
            <a:spLocks/>
          </p:cNvSpPr>
          <p:nvPr/>
        </p:nvSpPr>
        <p:spPr>
          <a:xfrm>
            <a:off x="8367073" y="1449759"/>
            <a:ext cx="2545816" cy="387187"/>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b="1" u="sng" dirty="0"/>
              <a:t>CUSTOMER CHURN</a:t>
            </a:r>
            <a:endParaRPr lang="en-US" b="1" u="sng" dirty="0"/>
          </a:p>
        </p:txBody>
      </p:sp>
      <p:sp>
        <p:nvSpPr>
          <p:cNvPr id="50" name="Text Placeholder 6">
            <a:extLst>
              <a:ext uri="{FF2B5EF4-FFF2-40B4-BE49-F238E27FC236}">
                <a16:creationId xmlns:a16="http://schemas.microsoft.com/office/drawing/2014/main" id="{DDE3C78C-AD26-3199-77D6-EFFB56C84E32}"/>
              </a:ext>
            </a:extLst>
          </p:cNvPr>
          <p:cNvSpPr txBox="1">
            <a:spLocks/>
          </p:cNvSpPr>
          <p:nvPr/>
        </p:nvSpPr>
        <p:spPr>
          <a:xfrm>
            <a:off x="1518183" y="4128488"/>
            <a:ext cx="1734107" cy="387187"/>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b="1" u="sng" dirty="0"/>
              <a:t>CUSTOMER CHARGE</a:t>
            </a:r>
            <a:endParaRPr lang="en-US" b="1" u="sng" dirty="0"/>
          </a:p>
        </p:txBody>
      </p:sp>
      <p:sp>
        <p:nvSpPr>
          <p:cNvPr id="51" name="Text Placeholder 6">
            <a:extLst>
              <a:ext uri="{FF2B5EF4-FFF2-40B4-BE49-F238E27FC236}">
                <a16:creationId xmlns:a16="http://schemas.microsoft.com/office/drawing/2014/main" id="{309910F7-39B5-72B4-DF75-BDDCE0596EB0}"/>
              </a:ext>
            </a:extLst>
          </p:cNvPr>
          <p:cNvSpPr txBox="1">
            <a:spLocks/>
          </p:cNvSpPr>
          <p:nvPr/>
        </p:nvSpPr>
        <p:spPr>
          <a:xfrm>
            <a:off x="8520745" y="4109523"/>
            <a:ext cx="1734107" cy="387187"/>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b="1" u="sng" dirty="0"/>
              <a:t>CHURN CHARGE</a:t>
            </a:r>
            <a:endParaRPr lang="en-US" b="1" u="sng" dirty="0"/>
          </a:p>
        </p:txBody>
      </p:sp>
      <p:sp>
        <p:nvSpPr>
          <p:cNvPr id="52" name="Text Placeholder 5">
            <a:extLst>
              <a:ext uri="{FF2B5EF4-FFF2-40B4-BE49-F238E27FC236}">
                <a16:creationId xmlns:a16="http://schemas.microsoft.com/office/drawing/2014/main" id="{77EE1F37-6A97-C62B-8860-67E7F2D5C375}"/>
              </a:ext>
            </a:extLst>
          </p:cNvPr>
          <p:cNvSpPr txBox="1">
            <a:spLocks/>
          </p:cNvSpPr>
          <p:nvPr/>
        </p:nvSpPr>
        <p:spPr>
          <a:xfrm>
            <a:off x="402161" y="1811529"/>
            <a:ext cx="2831430" cy="1132467"/>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b="1" dirty="0"/>
              <a:t>Tổng số lượng khách hàng:</a:t>
            </a:r>
            <a:r>
              <a:rPr lang="vi-VN" dirty="0"/>
              <a:t> Hiện tại, công ty có </a:t>
            </a:r>
            <a:r>
              <a:rPr lang="vi-VN" b="1" dirty="0"/>
              <a:t>7,043 khách hàng</a:t>
            </a:r>
            <a:r>
              <a:rPr lang="vi-VN" dirty="0"/>
              <a:t> đang sử dụng các dịch vụ của công ty.</a:t>
            </a:r>
          </a:p>
          <a:p>
            <a:endParaRPr lang="en-US" dirty="0"/>
          </a:p>
        </p:txBody>
      </p:sp>
      <p:sp>
        <p:nvSpPr>
          <p:cNvPr id="60" name="Text Placeholder 5">
            <a:extLst>
              <a:ext uri="{FF2B5EF4-FFF2-40B4-BE49-F238E27FC236}">
                <a16:creationId xmlns:a16="http://schemas.microsoft.com/office/drawing/2014/main" id="{39C930DA-4977-0515-1F0E-EEE60BF9F085}"/>
              </a:ext>
            </a:extLst>
          </p:cNvPr>
          <p:cNvSpPr txBox="1">
            <a:spLocks/>
          </p:cNvSpPr>
          <p:nvPr/>
        </p:nvSpPr>
        <p:spPr>
          <a:xfrm>
            <a:off x="8367073" y="1811528"/>
            <a:ext cx="2655390" cy="1132467"/>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rtl="0" eaLnBrk="0" fontAlgn="base" latinLnBrk="0" hangingPunct="0">
              <a:buClrTx/>
              <a:buSzPts val="1800"/>
            </a:pPr>
            <a:r>
              <a:rPr lang="en-US" b="1" i="0" kern="1200" baseline="0" dirty="0" err="1">
                <a:ln>
                  <a:noFill/>
                </a:ln>
                <a:solidFill>
                  <a:srgbClr val="000000"/>
                </a:solidFill>
                <a:effectLst/>
                <a:latin typeface="Open Sans (Body)"/>
              </a:rPr>
              <a:t>Tỷ</a:t>
            </a:r>
            <a:r>
              <a:rPr lang="en-US" b="1" i="0" kern="1200" baseline="0" dirty="0">
                <a:ln>
                  <a:noFill/>
                </a:ln>
                <a:solidFill>
                  <a:srgbClr val="000000"/>
                </a:solidFill>
                <a:effectLst/>
                <a:latin typeface="Open Sans (Body)"/>
              </a:rPr>
              <a:t> </a:t>
            </a:r>
            <a:r>
              <a:rPr lang="en-US" b="1" i="0" kern="1200" baseline="0" dirty="0" err="1">
                <a:ln>
                  <a:noFill/>
                </a:ln>
                <a:solidFill>
                  <a:srgbClr val="000000"/>
                </a:solidFill>
                <a:effectLst/>
                <a:latin typeface="Open Sans (Body)"/>
              </a:rPr>
              <a:t>lệ</a:t>
            </a:r>
            <a:r>
              <a:rPr lang="en-US" b="1" i="0" kern="1200" baseline="0" dirty="0">
                <a:ln>
                  <a:noFill/>
                </a:ln>
                <a:solidFill>
                  <a:srgbClr val="000000"/>
                </a:solidFill>
                <a:effectLst/>
                <a:latin typeface="Open Sans (Body)"/>
              </a:rPr>
              <a:t> </a:t>
            </a:r>
            <a:r>
              <a:rPr lang="en-US" b="1" i="0" kern="1200" baseline="0" dirty="0" err="1">
                <a:ln>
                  <a:noFill/>
                </a:ln>
                <a:solidFill>
                  <a:srgbClr val="000000"/>
                </a:solidFill>
                <a:effectLst/>
                <a:latin typeface="Open Sans (Body)"/>
              </a:rPr>
              <a:t>rời</a:t>
            </a:r>
            <a:r>
              <a:rPr lang="en-US" b="1" i="0" kern="1200" baseline="0" dirty="0">
                <a:ln>
                  <a:noFill/>
                </a:ln>
                <a:solidFill>
                  <a:srgbClr val="000000"/>
                </a:solidFill>
                <a:effectLst/>
                <a:latin typeface="Open Sans (Body)"/>
              </a:rPr>
              <a:t> </a:t>
            </a:r>
            <a:r>
              <a:rPr lang="en-US" b="1" i="0" kern="1200" baseline="0" dirty="0" err="1">
                <a:ln>
                  <a:noFill/>
                </a:ln>
                <a:solidFill>
                  <a:srgbClr val="000000"/>
                </a:solidFill>
                <a:effectLst/>
                <a:latin typeface="Open Sans (Body)"/>
              </a:rPr>
              <a:t>bỏ</a:t>
            </a:r>
            <a:r>
              <a:rPr lang="en-US" b="1" i="0" kern="1200" baseline="0" dirty="0">
                <a:ln>
                  <a:noFill/>
                </a:ln>
                <a:solidFill>
                  <a:srgbClr val="000000"/>
                </a:solidFill>
                <a:effectLst/>
                <a:latin typeface="Open Sans (Body)"/>
              </a:rPr>
              <a:t> </a:t>
            </a:r>
            <a:r>
              <a:rPr lang="en-US" b="1" i="0" kern="1200" baseline="0" dirty="0" err="1">
                <a:ln>
                  <a:noFill/>
                </a:ln>
                <a:solidFill>
                  <a:srgbClr val="000000"/>
                </a:solidFill>
                <a:effectLst/>
                <a:latin typeface="Open Sans (Body)"/>
              </a:rPr>
              <a:t>khách</a:t>
            </a:r>
            <a:r>
              <a:rPr lang="en-US" b="1" i="0" kern="1200" baseline="0" dirty="0">
                <a:ln>
                  <a:noFill/>
                </a:ln>
                <a:solidFill>
                  <a:srgbClr val="000000"/>
                </a:solidFill>
                <a:effectLst/>
                <a:latin typeface="Open Sans (Body)"/>
              </a:rPr>
              <a:t> </a:t>
            </a:r>
            <a:r>
              <a:rPr lang="en-US" b="1" i="0" kern="1200" baseline="0" dirty="0" err="1">
                <a:ln>
                  <a:noFill/>
                </a:ln>
                <a:solidFill>
                  <a:srgbClr val="000000"/>
                </a:solidFill>
                <a:effectLst/>
                <a:latin typeface="Open Sans (Body)"/>
              </a:rPr>
              <a:t>hàng</a:t>
            </a:r>
            <a:r>
              <a:rPr lang="en-US" b="1" i="0" kern="1200" baseline="0" dirty="0">
                <a:ln>
                  <a:noFill/>
                </a:ln>
                <a:solidFill>
                  <a:srgbClr val="000000"/>
                </a:solidFill>
                <a:effectLst/>
                <a:latin typeface="Open Sans (Body)"/>
              </a:rPr>
              <a:t>:</a:t>
            </a:r>
            <a:r>
              <a:rPr lang="en-US" b="0" i="0" kern="1200" baseline="0" dirty="0">
                <a:ln>
                  <a:noFill/>
                </a:ln>
                <a:solidFill>
                  <a:srgbClr val="000000"/>
                </a:solidFill>
                <a:effectLst/>
                <a:latin typeface="Open Sans (Body)"/>
              </a:rPr>
              <a:t> </a:t>
            </a:r>
            <a:r>
              <a:rPr lang="en-US" b="1" i="0" kern="1200" baseline="0" dirty="0">
                <a:ln>
                  <a:noFill/>
                </a:ln>
                <a:solidFill>
                  <a:srgbClr val="000000"/>
                </a:solidFill>
                <a:effectLst/>
                <a:latin typeface="Open Sans (Body)"/>
              </a:rPr>
              <a:t>27%</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tổng</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số</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khách</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hàng</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đã</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rời</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bỏ</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dịch</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vụ</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của</a:t>
            </a:r>
            <a:r>
              <a:rPr lang="en-US" b="0" i="0" kern="1200" baseline="0" dirty="0">
                <a:ln>
                  <a:noFill/>
                </a:ln>
                <a:solidFill>
                  <a:srgbClr val="000000"/>
                </a:solidFill>
                <a:effectLst/>
                <a:latin typeface="Open Sans (Body)"/>
              </a:rPr>
              <a:t> </a:t>
            </a:r>
            <a:r>
              <a:rPr lang="en-US" b="0" i="0" kern="1200" baseline="0" dirty="0" err="1">
                <a:ln>
                  <a:noFill/>
                </a:ln>
                <a:solidFill>
                  <a:srgbClr val="000000"/>
                </a:solidFill>
                <a:effectLst/>
                <a:latin typeface="Open Sans (Body)"/>
              </a:rPr>
              <a:t>công</a:t>
            </a:r>
            <a:r>
              <a:rPr lang="en-US" b="0" i="0" kern="1200" baseline="0" dirty="0">
                <a:ln>
                  <a:noFill/>
                </a:ln>
                <a:solidFill>
                  <a:srgbClr val="000000"/>
                </a:solidFill>
                <a:effectLst/>
                <a:latin typeface="Open Sans (Body)"/>
              </a:rPr>
              <a:t> ty.</a:t>
            </a:r>
            <a:endParaRPr lang="vi-VN" dirty="0">
              <a:latin typeface="Open Sans (Body)"/>
            </a:endParaRPr>
          </a:p>
          <a:p>
            <a:endParaRPr lang="en-US" dirty="0">
              <a:latin typeface="Open Sans (Body)"/>
            </a:endParaRPr>
          </a:p>
        </p:txBody>
      </p:sp>
      <p:sp>
        <p:nvSpPr>
          <p:cNvPr id="62" name="TextBox 61">
            <a:extLst>
              <a:ext uri="{FF2B5EF4-FFF2-40B4-BE49-F238E27FC236}">
                <a16:creationId xmlns:a16="http://schemas.microsoft.com/office/drawing/2014/main" id="{10C8B8A9-ED1A-53D3-8A9F-9518980FD05B}"/>
              </a:ext>
            </a:extLst>
          </p:cNvPr>
          <p:cNvSpPr txBox="1"/>
          <p:nvPr/>
        </p:nvSpPr>
        <p:spPr>
          <a:xfrm>
            <a:off x="502374" y="4463696"/>
            <a:ext cx="2903588" cy="830997"/>
          </a:xfrm>
          <a:prstGeom prst="rect">
            <a:avLst/>
          </a:prstGeom>
          <a:noFill/>
        </p:spPr>
        <p:txBody>
          <a:bodyPr wrap="square">
            <a:spAutoFit/>
          </a:bodyPr>
          <a:lstStyle/>
          <a:p>
            <a:r>
              <a:rPr lang="vi-VN" sz="1200" b="1" dirty="0"/>
              <a:t>Tổng doanh thu từ khách hàng:</a:t>
            </a:r>
            <a:r>
              <a:rPr lang="vi-VN" sz="1200" dirty="0"/>
              <a:t> Công ty đạt doanh thu </a:t>
            </a:r>
            <a:r>
              <a:rPr lang="vi-VN" sz="1200" b="1" dirty="0"/>
              <a:t>16 triệu đơn vị tiền tệ</a:t>
            </a:r>
            <a:r>
              <a:rPr lang="vi-VN" sz="1200" dirty="0"/>
              <a:t> từ cơ sở khách hàng hiện tại.</a:t>
            </a:r>
            <a:endParaRPr lang="en-US" sz="1200" dirty="0"/>
          </a:p>
        </p:txBody>
      </p:sp>
      <p:sp>
        <p:nvSpPr>
          <p:cNvPr id="64" name="TextBox 63">
            <a:extLst>
              <a:ext uri="{FF2B5EF4-FFF2-40B4-BE49-F238E27FC236}">
                <a16:creationId xmlns:a16="http://schemas.microsoft.com/office/drawing/2014/main" id="{CAA533F7-C6F7-44AB-C162-CFE5169AEB0F}"/>
              </a:ext>
            </a:extLst>
          </p:cNvPr>
          <p:cNvSpPr txBox="1"/>
          <p:nvPr/>
        </p:nvSpPr>
        <p:spPr>
          <a:xfrm>
            <a:off x="8520745" y="4385064"/>
            <a:ext cx="2720569" cy="830997"/>
          </a:xfrm>
          <a:prstGeom prst="rect">
            <a:avLst/>
          </a:prstGeom>
          <a:noFill/>
        </p:spPr>
        <p:txBody>
          <a:bodyPr wrap="square">
            <a:spAutoFit/>
          </a:bodyPr>
          <a:lstStyle/>
          <a:p>
            <a:r>
              <a:rPr lang="vi-VN" sz="1200" b="1" dirty="0"/>
              <a:t>Tỷ lệ doanh thu từ khách hàng rời bỏ:</a:t>
            </a:r>
            <a:r>
              <a:rPr lang="vi-VN" sz="1200" dirty="0"/>
              <a:t> </a:t>
            </a:r>
            <a:r>
              <a:rPr lang="vi-VN" sz="1200" b="1" dirty="0"/>
              <a:t>18%</a:t>
            </a:r>
            <a:r>
              <a:rPr lang="vi-VN" sz="1200" dirty="0"/>
              <a:t> tổng doanh thu được đóng góp bởi các khách hàng đã rời bỏ dịch vụ.</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3DB03-0E16-1FD6-BF52-55007DFBF237}"/>
              </a:ext>
            </a:extLst>
          </p:cNvPr>
          <p:cNvSpPr>
            <a:spLocks noGrp="1"/>
          </p:cNvSpPr>
          <p:nvPr>
            <p:ph type="title"/>
          </p:nvPr>
        </p:nvSpPr>
        <p:spPr>
          <a:xfrm>
            <a:off x="6661426" y="573517"/>
            <a:ext cx="4307141" cy="1454400"/>
          </a:xfrm>
        </p:spPr>
        <p:txBody>
          <a:bodyPr anchor="t">
            <a:normAutofit/>
          </a:bodyPr>
          <a:lstStyle/>
          <a:p>
            <a:r>
              <a:rPr lang="vi-VN" dirty="0"/>
              <a:t>Thông tin khách hàng</a:t>
            </a:r>
            <a:endParaRPr lang="en-US" dirty="0"/>
          </a:p>
        </p:txBody>
      </p:sp>
      <p:sp>
        <p:nvSpPr>
          <p:cNvPr id="3" name="Footer Placeholder 2">
            <a:extLst>
              <a:ext uri="{FF2B5EF4-FFF2-40B4-BE49-F238E27FC236}">
                <a16:creationId xmlns:a16="http://schemas.microsoft.com/office/drawing/2014/main" id="{B6FB81D4-56AE-6158-69E6-C8AAEE0BAAD5}"/>
              </a:ext>
            </a:extLst>
          </p:cNvPr>
          <p:cNvSpPr>
            <a:spLocks noGrp="1"/>
          </p:cNvSpPr>
          <p:nvPr>
            <p:ph type="ftr" sz="quarter" idx="10"/>
          </p:nvPr>
        </p:nvSpPr>
        <p:spPr>
          <a:xfrm rot="16200000">
            <a:off x="9829799" y="2011362"/>
            <a:ext cx="4114800" cy="365125"/>
          </a:xfrm>
        </p:spPr>
        <p:txBody>
          <a:bodyPr anchor="ctr">
            <a:normAutofit/>
          </a:bodyPr>
          <a:lstStyle/>
          <a:p>
            <a:pPr>
              <a:spcAft>
                <a:spcPts val="600"/>
              </a:spcAft>
            </a:pPr>
            <a:r>
              <a:rPr lang="en-ID"/>
              <a:t>PRESENTATION TITLE</a:t>
            </a:r>
          </a:p>
        </p:txBody>
      </p:sp>
      <p:sp>
        <p:nvSpPr>
          <p:cNvPr id="4" name="Slide Number Placeholder 3">
            <a:extLst>
              <a:ext uri="{FF2B5EF4-FFF2-40B4-BE49-F238E27FC236}">
                <a16:creationId xmlns:a16="http://schemas.microsoft.com/office/drawing/2014/main" id="{3C260B3F-970B-E0E6-6010-49D7B359AFA0}"/>
              </a:ext>
            </a:extLst>
          </p:cNvPr>
          <p:cNvSpPr>
            <a:spLocks noGrp="1"/>
          </p:cNvSpPr>
          <p:nvPr>
            <p:ph type="sldNum" sz="quarter" idx="11"/>
          </p:nvPr>
        </p:nvSpPr>
        <p:spPr>
          <a:xfrm>
            <a:off x="11582399" y="6356351"/>
            <a:ext cx="609600" cy="365125"/>
          </a:xfrm>
        </p:spPr>
        <p:txBody>
          <a:bodyPr anchor="ctr">
            <a:normAutofit/>
          </a:bodyPr>
          <a:lstStyle/>
          <a:p>
            <a:pPr>
              <a:spcAft>
                <a:spcPts val="600"/>
              </a:spcAft>
            </a:pPr>
            <a:fld id="{CF6F24BE-8BEB-403A-BDCC-38E201D0662D}" type="slidenum">
              <a:rPr lang="en-ID" smtClean="0"/>
              <a:pPr>
                <a:spcAft>
                  <a:spcPts val="600"/>
                </a:spcAft>
              </a:pPr>
              <a:t>6</a:t>
            </a:fld>
            <a:endParaRPr lang="en-ID"/>
          </a:p>
        </p:txBody>
      </p:sp>
      <p:pic>
        <p:nvPicPr>
          <p:cNvPr id="14" name="Picture Placeholder 13" descr="A group of people using their phones&#10;&#10;Description automatically generated">
            <a:extLst>
              <a:ext uri="{FF2B5EF4-FFF2-40B4-BE49-F238E27FC236}">
                <a16:creationId xmlns:a16="http://schemas.microsoft.com/office/drawing/2014/main" id="{3F9D6CA6-1849-924C-1335-A71371E1530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991" r="16991"/>
          <a:stretch/>
        </p:blipFill>
        <p:spPr>
          <a:xfrm>
            <a:off x="599017" y="620206"/>
            <a:ext cx="5618760" cy="5617231"/>
          </a:xfrm>
          <a:noFill/>
        </p:spPr>
      </p:pic>
      <p:sp>
        <p:nvSpPr>
          <p:cNvPr id="19" name="Text Placeholder 5">
            <a:extLst>
              <a:ext uri="{FF2B5EF4-FFF2-40B4-BE49-F238E27FC236}">
                <a16:creationId xmlns:a16="http://schemas.microsoft.com/office/drawing/2014/main" id="{8B686675-483A-7224-2EF1-F8A0604624E2}"/>
              </a:ext>
            </a:extLst>
          </p:cNvPr>
          <p:cNvSpPr>
            <a:spLocks noGrp="1"/>
          </p:cNvSpPr>
          <p:nvPr>
            <p:ph type="body" sz="quarter" idx="13"/>
          </p:nvPr>
        </p:nvSpPr>
        <p:spPr>
          <a:xfrm>
            <a:off x="6661426" y="2841588"/>
            <a:ext cx="4307141" cy="3614400"/>
          </a:xfrm>
        </p:spPr>
        <p:txBody>
          <a:bodyPr/>
          <a:lstStyle/>
          <a:p>
            <a:endParaRPr lang="en-US"/>
          </a:p>
        </p:txBody>
      </p:sp>
      <p:sp>
        <p:nvSpPr>
          <p:cNvPr id="21" name="Text Placeholder 6">
            <a:extLst>
              <a:ext uri="{FF2B5EF4-FFF2-40B4-BE49-F238E27FC236}">
                <a16:creationId xmlns:a16="http://schemas.microsoft.com/office/drawing/2014/main" id="{0CE17064-B9B0-4405-5158-97309CCF428A}"/>
              </a:ext>
            </a:extLst>
          </p:cNvPr>
          <p:cNvSpPr>
            <a:spLocks noGrp="1"/>
          </p:cNvSpPr>
          <p:nvPr>
            <p:ph type="body" sz="quarter" idx="14"/>
          </p:nvPr>
        </p:nvSpPr>
        <p:spPr>
          <a:xfrm>
            <a:off x="6661150" y="2474023"/>
            <a:ext cx="4307417" cy="333600"/>
          </a:xfrm>
        </p:spPr>
        <p:txBody>
          <a:bodyPr/>
          <a:lstStyle/>
          <a:p>
            <a:endParaRPr lang="en-US" dirty="0"/>
          </a:p>
        </p:txBody>
      </p:sp>
    </p:spTree>
    <p:extLst>
      <p:ext uri="{BB962C8B-B14F-4D97-AF65-F5344CB8AC3E}">
        <p14:creationId xmlns:p14="http://schemas.microsoft.com/office/powerpoint/2010/main" val="382611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2281-8F71-CEC4-750E-1920FB5394AB}"/>
            </a:ext>
          </a:extLst>
        </p:cNvPr>
        <p:cNvGrpSpPr/>
        <p:nvPr/>
      </p:nvGrpSpPr>
      <p:grpSpPr>
        <a:xfrm>
          <a:off x="0" y="0"/>
          <a:ext cx="0" cy="0"/>
          <a:chOff x="0" y="0"/>
          <a:chExt cx="0" cy="0"/>
        </a:xfrm>
      </p:grpSpPr>
      <p:sp>
        <p:nvSpPr>
          <p:cNvPr id="25" name="Slide Number Placeholder 0">
            <a:extLst>
              <a:ext uri="{FF2B5EF4-FFF2-40B4-BE49-F238E27FC236}">
                <a16:creationId xmlns:a16="http://schemas.microsoft.com/office/drawing/2014/main" id="{E24DED1C-5A44-BA10-5820-5937EA085111}"/>
              </a:ext>
            </a:extLst>
          </p:cNvPr>
          <p:cNvSpPr>
            <a:spLocks noGrp="1"/>
          </p:cNvSpPr>
          <p:nvPr>
            <p:ph type="sldNum" sz="quarter" idx="4294967295"/>
          </p:nvPr>
        </p:nvSpPr>
        <p:spPr>
          <a:xfrm>
            <a:off x="11569700" y="6350000"/>
            <a:ext cx="6096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7</a:t>
            </a:fld>
            <a:endParaRPr lang="en-US" sz="1210">
              <a:solidFill>
                <a:srgbClr val="FFFFFF"/>
              </a:solidFill>
              <a:latin typeface="Open Sans"/>
              <a:ea typeface="Open Sans"/>
              <a:cs typeface="Open Sans"/>
            </a:endParaRPr>
          </a:p>
        </p:txBody>
      </p:sp>
      <p:sp>
        <p:nvSpPr>
          <p:cNvPr id="5" name="TextBox 4">
            <a:extLst>
              <a:ext uri="{FF2B5EF4-FFF2-40B4-BE49-F238E27FC236}">
                <a16:creationId xmlns:a16="http://schemas.microsoft.com/office/drawing/2014/main" id="{E9A57E17-4E47-EB5C-FD56-169395CD17C2}"/>
              </a:ext>
            </a:extLst>
          </p:cNvPr>
          <p:cNvSpPr txBox="1"/>
          <p:nvPr/>
        </p:nvSpPr>
        <p:spPr>
          <a:xfrm>
            <a:off x="44771" y="249889"/>
            <a:ext cx="10363200" cy="769441"/>
          </a:xfrm>
          <a:prstGeom prst="rect">
            <a:avLst/>
          </a:prstGeom>
          <a:noFill/>
        </p:spPr>
        <p:txBody>
          <a:bodyPr vertOverflow="overflow" vert="horz" wrap="square" rtlCol="0" anchor="t" anchorCtr="0">
            <a:spAutoFit/>
          </a:bodyPr>
          <a:lstStyle/>
          <a:p>
            <a:r>
              <a:rPr lang="vi-VN" sz="4400" dirty="0">
                <a:latin typeface="Montserrat ExtraBold"/>
              </a:rPr>
              <a:t>THÔNG TIN KHÁCH HÀNG</a:t>
            </a:r>
            <a:endParaRPr lang="en-US" sz="4400" dirty="0">
              <a:latin typeface="Montserrat ExtraBold"/>
            </a:endParaRPr>
          </a:p>
        </p:txBody>
      </p:sp>
      <p:grpSp>
        <p:nvGrpSpPr>
          <p:cNvPr id="45" name="Group 44">
            <a:extLst>
              <a:ext uri="{FF2B5EF4-FFF2-40B4-BE49-F238E27FC236}">
                <a16:creationId xmlns:a16="http://schemas.microsoft.com/office/drawing/2014/main" id="{97EA769D-0A2E-9A48-EE1E-11F98EDFCD4E}"/>
              </a:ext>
            </a:extLst>
          </p:cNvPr>
          <p:cNvGrpSpPr/>
          <p:nvPr/>
        </p:nvGrpSpPr>
        <p:grpSpPr>
          <a:xfrm>
            <a:off x="78469" y="1186246"/>
            <a:ext cx="3263483" cy="2519293"/>
            <a:chOff x="47045" y="1181262"/>
            <a:chExt cx="3263483" cy="2519293"/>
          </a:xfrm>
        </p:grpSpPr>
        <p:sp>
          <p:nvSpPr>
            <p:cNvPr id="49" name="Rectangle: Rounded Corners 48">
              <a:extLst>
                <a:ext uri="{FF2B5EF4-FFF2-40B4-BE49-F238E27FC236}">
                  <a16:creationId xmlns:a16="http://schemas.microsoft.com/office/drawing/2014/main" id="{C0641E78-393A-B19E-72E9-33CDEC5E7380}"/>
                </a:ext>
              </a:extLst>
            </p:cNvPr>
            <p:cNvSpPr/>
            <p:nvPr/>
          </p:nvSpPr>
          <p:spPr>
            <a:xfrm>
              <a:off x="47045" y="1181262"/>
              <a:ext cx="3263483" cy="2519293"/>
            </a:xfrm>
            <a:prstGeom prst="roundRect">
              <a:avLst>
                <a:gd name="adj" fmla="val 0"/>
              </a:avLst>
            </a:prstGeom>
            <a:gradFill flip="none" rotWithShape="1">
              <a:gsLst>
                <a:gs pos="0">
                  <a:srgbClr val="2F224A">
                    <a:shade val="30000"/>
                    <a:satMod val="115000"/>
                  </a:srgbClr>
                </a:gs>
                <a:gs pos="50000">
                  <a:srgbClr val="2F224A">
                    <a:shade val="67500"/>
                    <a:satMod val="115000"/>
                  </a:srgbClr>
                </a:gs>
                <a:gs pos="100000">
                  <a:srgbClr val="2F224A">
                    <a:shade val="100000"/>
                    <a:satMod val="115000"/>
                  </a:srgbClr>
                </a:gs>
              </a:gsLst>
              <a:lin ang="10800000" scaled="1"/>
              <a:tileRect/>
            </a:gradFill>
            <a:ln w="76200">
              <a:solidFill>
                <a:schemeClr val="accent1">
                  <a:lumMod val="40000"/>
                  <a:lumOff val="60000"/>
                </a:schemeClr>
              </a:solidFill>
            </a:ln>
          </p:spPr>
          <p:style>
            <a:lnRef idx="0">
              <a:scrgbClr r="0" g="0" b="0"/>
            </a:lnRef>
            <a:fillRef idx="1001">
              <a:schemeClr val="dk2"/>
            </a:fillRef>
            <a:effectRef idx="0">
              <a:scrgbClr r="0" g="0" b="0"/>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B9744ED1-A557-A502-A7A5-47372FCA33D1}"/>
                </a:ext>
              </a:extLst>
            </p:cNvPr>
            <p:cNvGrpSpPr/>
            <p:nvPr/>
          </p:nvGrpSpPr>
          <p:grpSpPr>
            <a:xfrm>
              <a:off x="229324" y="1365199"/>
              <a:ext cx="2781949" cy="2098848"/>
              <a:chOff x="229324" y="1365199"/>
              <a:chExt cx="2781949" cy="2098848"/>
            </a:xfrm>
          </p:grpSpPr>
          <p:grpSp>
            <p:nvGrpSpPr>
              <p:cNvPr id="44" name="Group 43">
                <a:extLst>
                  <a:ext uri="{FF2B5EF4-FFF2-40B4-BE49-F238E27FC236}">
                    <a16:creationId xmlns:a16="http://schemas.microsoft.com/office/drawing/2014/main" id="{87742621-C2D4-9424-56FD-A098EEEE96B7}"/>
                  </a:ext>
                </a:extLst>
              </p:cNvPr>
              <p:cNvGrpSpPr/>
              <p:nvPr/>
            </p:nvGrpSpPr>
            <p:grpSpPr>
              <a:xfrm>
                <a:off x="229324" y="1365199"/>
                <a:ext cx="2781949" cy="1100460"/>
                <a:chOff x="356138" y="1558381"/>
                <a:chExt cx="3842152" cy="1506466"/>
              </a:xfrm>
            </p:grpSpPr>
            <p:pic>
              <p:nvPicPr>
                <p:cNvPr id="16" name="Picture 15">
                  <a:extLst>
                    <a:ext uri="{FF2B5EF4-FFF2-40B4-BE49-F238E27FC236}">
                      <a16:creationId xmlns:a16="http://schemas.microsoft.com/office/drawing/2014/main" id="{416A50CC-FDDB-15A5-38CD-7667A3C4DDD5}"/>
                    </a:ext>
                  </a:extLst>
                </p:cNvPr>
                <p:cNvPicPr>
                  <a:picLocks noChangeAspect="1"/>
                </p:cNvPicPr>
                <p:nvPr/>
              </p:nvPicPr>
              <p:blipFill>
                <a:blip r:embed="rId3"/>
                <a:srcRect r="65995"/>
                <a:stretch/>
              </p:blipFill>
              <p:spPr>
                <a:xfrm>
                  <a:off x="356139" y="2264982"/>
                  <a:ext cx="3842151" cy="799865"/>
                </a:xfrm>
                <a:prstGeom prst="rect">
                  <a:avLst/>
                </a:prstGeom>
                <a:ln>
                  <a:noFill/>
                </a:ln>
                <a:effectLst>
                  <a:outerShdw blurRad="190500" algn="tl" rotWithShape="0">
                    <a:srgbClr val="000000">
                      <a:alpha val="70000"/>
                    </a:srgbClr>
                  </a:outerShdw>
                </a:effectLst>
              </p:spPr>
            </p:pic>
            <p:pic>
              <p:nvPicPr>
                <p:cNvPr id="37" name="Picture 36">
                  <a:extLst>
                    <a:ext uri="{FF2B5EF4-FFF2-40B4-BE49-F238E27FC236}">
                      <a16:creationId xmlns:a16="http://schemas.microsoft.com/office/drawing/2014/main" id="{C55A03F2-53A7-05E2-212C-577493B1F22D}"/>
                    </a:ext>
                  </a:extLst>
                </p:cNvPr>
                <p:cNvPicPr>
                  <a:picLocks noChangeAspect="1"/>
                </p:cNvPicPr>
                <p:nvPr/>
              </p:nvPicPr>
              <p:blipFill>
                <a:blip r:embed="rId3"/>
                <a:srcRect l="35211" r="31580" b="18115"/>
                <a:stretch/>
              </p:blipFill>
              <p:spPr>
                <a:xfrm>
                  <a:off x="356138" y="1558381"/>
                  <a:ext cx="3842151" cy="670665"/>
                </a:xfrm>
                <a:prstGeom prst="rect">
                  <a:avLst/>
                </a:prstGeom>
                <a:ln>
                  <a:noFill/>
                </a:ln>
                <a:effectLst>
                  <a:outerShdw blurRad="190500" algn="tl" rotWithShape="0">
                    <a:srgbClr val="000000">
                      <a:alpha val="70000"/>
                    </a:srgbClr>
                  </a:outerShdw>
                </a:effectLst>
              </p:spPr>
            </p:pic>
          </p:grpSp>
          <p:pic>
            <p:nvPicPr>
              <p:cNvPr id="55" name="Picture 54">
                <a:extLst>
                  <a:ext uri="{FF2B5EF4-FFF2-40B4-BE49-F238E27FC236}">
                    <a16:creationId xmlns:a16="http://schemas.microsoft.com/office/drawing/2014/main" id="{C3237295-577D-4A5C-95F7-08BE0D877C0D}"/>
                  </a:ext>
                </a:extLst>
              </p:cNvPr>
              <p:cNvPicPr>
                <a:picLocks noChangeAspect="1"/>
              </p:cNvPicPr>
              <p:nvPr/>
            </p:nvPicPr>
            <p:blipFill>
              <a:blip r:embed="rId4"/>
              <a:srcRect t="7417" b="7919"/>
              <a:stretch/>
            </p:blipFill>
            <p:spPr>
              <a:xfrm>
                <a:off x="295908" y="2441757"/>
                <a:ext cx="2715364" cy="1022290"/>
              </a:xfrm>
              <a:prstGeom prst="rect">
                <a:avLst/>
              </a:prstGeom>
            </p:spPr>
          </p:pic>
        </p:grpSp>
      </p:grpSp>
      <p:grpSp>
        <p:nvGrpSpPr>
          <p:cNvPr id="43" name="Group 42">
            <a:extLst>
              <a:ext uri="{FF2B5EF4-FFF2-40B4-BE49-F238E27FC236}">
                <a16:creationId xmlns:a16="http://schemas.microsoft.com/office/drawing/2014/main" id="{281618F4-3F6D-7E60-58AC-F720C0F73FAA}"/>
              </a:ext>
            </a:extLst>
          </p:cNvPr>
          <p:cNvGrpSpPr/>
          <p:nvPr/>
        </p:nvGrpSpPr>
        <p:grpSpPr>
          <a:xfrm>
            <a:off x="44771" y="4260947"/>
            <a:ext cx="3310529" cy="2519293"/>
            <a:chOff x="-1" y="4261950"/>
            <a:chExt cx="3310529" cy="2519293"/>
          </a:xfrm>
        </p:grpSpPr>
        <p:sp>
          <p:nvSpPr>
            <p:cNvPr id="50" name="Rectangle: Rounded Corners 49">
              <a:extLst>
                <a:ext uri="{FF2B5EF4-FFF2-40B4-BE49-F238E27FC236}">
                  <a16:creationId xmlns:a16="http://schemas.microsoft.com/office/drawing/2014/main" id="{F32F8BF2-155A-67ED-7312-7366BD002E66}"/>
                </a:ext>
              </a:extLst>
            </p:cNvPr>
            <p:cNvSpPr/>
            <p:nvPr/>
          </p:nvSpPr>
          <p:spPr>
            <a:xfrm>
              <a:off x="-1" y="4261950"/>
              <a:ext cx="3310529" cy="2519293"/>
            </a:xfrm>
            <a:prstGeom prst="roundRect">
              <a:avLst>
                <a:gd name="adj" fmla="val 0"/>
              </a:avLst>
            </a:prstGeom>
            <a:solidFill>
              <a:srgbClr val="4B4695"/>
            </a:solidFill>
            <a:ln w="76200">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0" name="Group 39">
              <a:extLst>
                <a:ext uri="{FF2B5EF4-FFF2-40B4-BE49-F238E27FC236}">
                  <a16:creationId xmlns:a16="http://schemas.microsoft.com/office/drawing/2014/main" id="{36CD8B51-FA31-165B-F9FA-E14FCDF8916D}"/>
                </a:ext>
              </a:extLst>
            </p:cNvPr>
            <p:cNvGrpSpPr/>
            <p:nvPr/>
          </p:nvGrpSpPr>
          <p:grpSpPr>
            <a:xfrm>
              <a:off x="165171" y="4455775"/>
              <a:ext cx="2846101" cy="2038576"/>
              <a:chOff x="165171" y="4455775"/>
              <a:chExt cx="2846101" cy="2038576"/>
            </a:xfrm>
          </p:grpSpPr>
          <p:pic>
            <p:nvPicPr>
              <p:cNvPr id="28" name="Picture 27">
                <a:extLst>
                  <a:ext uri="{FF2B5EF4-FFF2-40B4-BE49-F238E27FC236}">
                    <a16:creationId xmlns:a16="http://schemas.microsoft.com/office/drawing/2014/main" id="{34310B95-B17B-8CB9-312E-69FEC95F98B4}"/>
                  </a:ext>
                </a:extLst>
              </p:cNvPr>
              <p:cNvPicPr>
                <a:picLocks noChangeAspect="1"/>
              </p:cNvPicPr>
              <p:nvPr/>
            </p:nvPicPr>
            <p:blipFill>
              <a:blip r:embed="rId5"/>
              <a:srcRect l="2010" t="11590" r="49982" b="19403"/>
              <a:stretch/>
            </p:blipFill>
            <p:spPr>
              <a:xfrm>
                <a:off x="276042" y="4455775"/>
                <a:ext cx="2703154" cy="363479"/>
              </a:xfrm>
              <a:prstGeom prst="roundRect">
                <a:avLst>
                  <a:gd name="adj" fmla="val 29229"/>
                </a:avLst>
              </a:prstGeom>
              <a:solidFill>
                <a:srgbClr val="FFFFFF">
                  <a:shade val="85000"/>
                </a:srgbClr>
              </a:solidFill>
              <a:ln w="57150">
                <a:solidFill>
                  <a:schemeClr val="accent2">
                    <a:lumMod val="40000"/>
                    <a:lumOff val="60000"/>
                  </a:schemeClr>
                </a:solidFill>
              </a:ln>
              <a:effectLst/>
            </p:spPr>
          </p:pic>
          <p:pic>
            <p:nvPicPr>
              <p:cNvPr id="29" name="Picture 28">
                <a:extLst>
                  <a:ext uri="{FF2B5EF4-FFF2-40B4-BE49-F238E27FC236}">
                    <a16:creationId xmlns:a16="http://schemas.microsoft.com/office/drawing/2014/main" id="{D07434A5-852A-3086-F142-55559DF59F9A}"/>
                  </a:ext>
                </a:extLst>
              </p:cNvPr>
              <p:cNvPicPr>
                <a:picLocks noChangeAspect="1"/>
              </p:cNvPicPr>
              <p:nvPr/>
            </p:nvPicPr>
            <p:blipFill>
              <a:blip r:embed="rId5"/>
              <a:srcRect l="50887"/>
              <a:stretch/>
            </p:blipFill>
            <p:spPr>
              <a:xfrm>
                <a:off x="229324" y="4863677"/>
                <a:ext cx="2781948" cy="576807"/>
              </a:xfrm>
              <a:prstGeom prst="rect">
                <a:avLst/>
              </a:prstGeom>
              <a:ln>
                <a:noFill/>
              </a:ln>
            </p:spPr>
          </p:pic>
          <p:pic>
            <p:nvPicPr>
              <p:cNvPr id="30" name="Picture 29">
                <a:extLst>
                  <a:ext uri="{FF2B5EF4-FFF2-40B4-BE49-F238E27FC236}">
                    <a16:creationId xmlns:a16="http://schemas.microsoft.com/office/drawing/2014/main" id="{E11DCE56-2C5B-EBFF-89D4-FE42932C13C5}"/>
                  </a:ext>
                </a:extLst>
              </p:cNvPr>
              <p:cNvPicPr>
                <a:picLocks noChangeAspect="1"/>
              </p:cNvPicPr>
              <p:nvPr/>
            </p:nvPicPr>
            <p:blipFill>
              <a:blip r:embed="rId6"/>
              <a:srcRect r="50606"/>
              <a:stretch/>
            </p:blipFill>
            <p:spPr>
              <a:xfrm>
                <a:off x="165171" y="5418518"/>
                <a:ext cx="1630256" cy="1075833"/>
              </a:xfrm>
              <a:prstGeom prst="rect">
                <a:avLst/>
              </a:prstGeom>
              <a:ln>
                <a:noFill/>
              </a:ln>
            </p:spPr>
          </p:pic>
          <p:pic>
            <p:nvPicPr>
              <p:cNvPr id="31" name="Picture 30">
                <a:extLst>
                  <a:ext uri="{FF2B5EF4-FFF2-40B4-BE49-F238E27FC236}">
                    <a16:creationId xmlns:a16="http://schemas.microsoft.com/office/drawing/2014/main" id="{6797B642-D0AF-C917-60E4-6C3C4E3D6E88}"/>
                  </a:ext>
                </a:extLst>
              </p:cNvPr>
              <p:cNvPicPr>
                <a:picLocks noChangeAspect="1"/>
              </p:cNvPicPr>
              <p:nvPr/>
            </p:nvPicPr>
            <p:blipFill>
              <a:blip r:embed="rId6"/>
              <a:srcRect l="49908"/>
              <a:stretch/>
            </p:blipFill>
            <p:spPr>
              <a:xfrm>
                <a:off x="1797639" y="5418518"/>
                <a:ext cx="1213632" cy="1075833"/>
              </a:xfrm>
              <a:prstGeom prst="rect">
                <a:avLst/>
              </a:prstGeom>
              <a:ln>
                <a:noFill/>
              </a:ln>
            </p:spPr>
          </p:pic>
        </p:grpSp>
      </p:grpSp>
      <p:pic>
        <p:nvPicPr>
          <p:cNvPr id="58" name="Picture 57">
            <a:extLst>
              <a:ext uri="{FF2B5EF4-FFF2-40B4-BE49-F238E27FC236}">
                <a16:creationId xmlns:a16="http://schemas.microsoft.com/office/drawing/2014/main" id="{AB14D217-268D-659B-0A08-92117A71A3C6}"/>
              </a:ext>
            </a:extLst>
          </p:cNvPr>
          <p:cNvPicPr>
            <a:picLocks noChangeAspect="1"/>
          </p:cNvPicPr>
          <p:nvPr/>
        </p:nvPicPr>
        <p:blipFill>
          <a:blip r:embed="rId7"/>
          <a:stretch>
            <a:fillRect/>
          </a:stretch>
        </p:blipFill>
        <p:spPr>
          <a:xfrm>
            <a:off x="3374681" y="1228834"/>
            <a:ext cx="4705886" cy="2434118"/>
          </a:xfrm>
          <a:prstGeom prst="roundRect">
            <a:avLst>
              <a:gd name="adj" fmla="val 0"/>
            </a:avLst>
          </a:prstGeom>
          <a:solidFill>
            <a:srgbClr val="FFFFFF">
              <a:shade val="85000"/>
            </a:srgbClr>
          </a:solidFill>
          <a:ln w="76200">
            <a:solidFill>
              <a:schemeClr val="accent1">
                <a:lumMod val="40000"/>
                <a:lumOff val="60000"/>
              </a:schemeClr>
            </a:solidFill>
          </a:ln>
          <a:effectLst/>
        </p:spPr>
      </p:pic>
      <p:pic>
        <p:nvPicPr>
          <p:cNvPr id="60" name="Picture 59">
            <a:extLst>
              <a:ext uri="{FF2B5EF4-FFF2-40B4-BE49-F238E27FC236}">
                <a16:creationId xmlns:a16="http://schemas.microsoft.com/office/drawing/2014/main" id="{3E99302E-E948-1C3C-F179-FF5A34E1FA21}"/>
              </a:ext>
            </a:extLst>
          </p:cNvPr>
          <p:cNvPicPr>
            <a:picLocks noChangeAspect="1"/>
          </p:cNvPicPr>
          <p:nvPr/>
        </p:nvPicPr>
        <p:blipFill>
          <a:blip r:embed="rId8"/>
          <a:srcRect l="5880" t="5288" r="9181" b="12316"/>
          <a:stretch/>
        </p:blipFill>
        <p:spPr>
          <a:xfrm>
            <a:off x="8167714" y="1301161"/>
            <a:ext cx="3385154" cy="2162885"/>
          </a:xfrm>
          <a:prstGeom prst="roundRect">
            <a:avLst>
              <a:gd name="adj" fmla="val 8594"/>
            </a:avLst>
          </a:prstGeom>
          <a:solidFill>
            <a:srgbClr val="FFFFFF">
              <a:shade val="85000"/>
            </a:srgbClr>
          </a:solidFill>
          <a:ln>
            <a:noFill/>
          </a:ln>
          <a:effectLst/>
        </p:spPr>
      </p:pic>
      <p:pic>
        <p:nvPicPr>
          <p:cNvPr id="61" name="Picture 60">
            <a:extLst>
              <a:ext uri="{FF2B5EF4-FFF2-40B4-BE49-F238E27FC236}">
                <a16:creationId xmlns:a16="http://schemas.microsoft.com/office/drawing/2014/main" id="{467FCAD8-B23A-B090-97D4-40386B39441D}"/>
              </a:ext>
            </a:extLst>
          </p:cNvPr>
          <p:cNvPicPr>
            <a:picLocks noChangeAspect="1"/>
          </p:cNvPicPr>
          <p:nvPr/>
        </p:nvPicPr>
        <p:blipFill>
          <a:blip r:embed="rId9"/>
          <a:stretch>
            <a:fillRect/>
          </a:stretch>
        </p:blipFill>
        <p:spPr>
          <a:xfrm>
            <a:off x="8189492" y="4340362"/>
            <a:ext cx="3363375" cy="2314248"/>
          </a:xfrm>
          <a:prstGeom prst="roundRect">
            <a:avLst>
              <a:gd name="adj" fmla="val 8594"/>
            </a:avLst>
          </a:prstGeom>
          <a:solidFill>
            <a:srgbClr val="FFFFFF">
              <a:shade val="85000"/>
            </a:srgbClr>
          </a:solidFill>
          <a:ln>
            <a:noFill/>
          </a:ln>
          <a:effectLst/>
        </p:spPr>
      </p:pic>
      <p:pic>
        <p:nvPicPr>
          <p:cNvPr id="63" name="Picture 62">
            <a:extLst>
              <a:ext uri="{FF2B5EF4-FFF2-40B4-BE49-F238E27FC236}">
                <a16:creationId xmlns:a16="http://schemas.microsoft.com/office/drawing/2014/main" id="{8490F7CA-1438-3C5F-95C4-9251F9438AC2}"/>
              </a:ext>
            </a:extLst>
          </p:cNvPr>
          <p:cNvPicPr>
            <a:picLocks noChangeAspect="1"/>
          </p:cNvPicPr>
          <p:nvPr/>
        </p:nvPicPr>
        <p:blipFill>
          <a:blip r:embed="rId10"/>
          <a:stretch>
            <a:fillRect/>
          </a:stretch>
        </p:blipFill>
        <p:spPr>
          <a:xfrm>
            <a:off x="3419453" y="4305146"/>
            <a:ext cx="4705887" cy="2434118"/>
          </a:xfrm>
          <a:prstGeom prst="rect">
            <a:avLst/>
          </a:prstGeom>
          <a:ln w="76200">
            <a:solidFill>
              <a:schemeClr val="accent2">
                <a:lumMod val="40000"/>
                <a:lumOff val="60000"/>
              </a:schemeClr>
            </a:solidFill>
          </a:ln>
        </p:spPr>
      </p:pic>
    </p:spTree>
    <p:extLst>
      <p:ext uri="{BB962C8B-B14F-4D97-AF65-F5344CB8AC3E}">
        <p14:creationId xmlns:p14="http://schemas.microsoft.com/office/powerpoint/2010/main" val="3372059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1C181-48E4-4481-18DE-4A6425A195CD}"/>
            </a:ext>
          </a:extLst>
        </p:cNvPr>
        <p:cNvGrpSpPr/>
        <p:nvPr/>
      </p:nvGrpSpPr>
      <p:grpSpPr>
        <a:xfrm>
          <a:off x="0" y="0"/>
          <a:ext cx="0" cy="0"/>
          <a:chOff x="0" y="0"/>
          <a:chExt cx="0" cy="0"/>
        </a:xfrm>
      </p:grpSpPr>
      <p:sp>
        <p:nvSpPr>
          <p:cNvPr id="3" name="Arrow: Pentagon 2">
            <a:extLst>
              <a:ext uri="{FF2B5EF4-FFF2-40B4-BE49-F238E27FC236}">
                <a16:creationId xmlns:a16="http://schemas.microsoft.com/office/drawing/2014/main" id="{C596319B-9196-D4A4-1657-D736EC6F1CA3}"/>
              </a:ext>
            </a:extLst>
          </p:cNvPr>
          <p:cNvSpPr/>
          <p:nvPr/>
        </p:nvSpPr>
        <p:spPr>
          <a:xfrm>
            <a:off x="4431836" y="3548418"/>
            <a:ext cx="5813449" cy="3144076"/>
          </a:xfrm>
          <a:prstGeom prst="homePlate">
            <a:avLst>
              <a:gd name="adj" fmla="val 2601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Arrow: Pentagon 1">
            <a:extLst>
              <a:ext uri="{FF2B5EF4-FFF2-40B4-BE49-F238E27FC236}">
                <a16:creationId xmlns:a16="http://schemas.microsoft.com/office/drawing/2014/main" id="{F91FF921-171E-8982-BA55-274588ED3656}"/>
              </a:ext>
            </a:extLst>
          </p:cNvPr>
          <p:cNvSpPr/>
          <p:nvPr/>
        </p:nvSpPr>
        <p:spPr>
          <a:xfrm>
            <a:off x="4431836" y="165506"/>
            <a:ext cx="5813449" cy="3144076"/>
          </a:xfrm>
          <a:prstGeom prst="homePlate">
            <a:avLst>
              <a:gd name="adj" fmla="val 26649"/>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5" name="Slide Number Placeholder 0">
            <a:extLst>
              <a:ext uri="{FF2B5EF4-FFF2-40B4-BE49-F238E27FC236}">
                <a16:creationId xmlns:a16="http://schemas.microsoft.com/office/drawing/2014/main" id="{5980A0F7-D686-DD9F-83BA-F92BEAA393D3}"/>
              </a:ext>
            </a:extLst>
          </p:cNvPr>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8</a:t>
            </a:fld>
            <a:endParaRPr lang="en-US" sz="1210">
              <a:solidFill>
                <a:srgbClr val="FFFFFF"/>
              </a:solidFill>
              <a:latin typeface="Open Sans"/>
              <a:ea typeface="Open Sans"/>
              <a:cs typeface="Open Sans"/>
            </a:endParaRPr>
          </a:p>
        </p:txBody>
      </p:sp>
      <p:sp>
        <p:nvSpPr>
          <p:cNvPr id="5" name="TextBox 4">
            <a:extLst>
              <a:ext uri="{FF2B5EF4-FFF2-40B4-BE49-F238E27FC236}">
                <a16:creationId xmlns:a16="http://schemas.microsoft.com/office/drawing/2014/main" id="{012917D0-9CE7-A94C-DF07-38962269672A}"/>
              </a:ext>
            </a:extLst>
          </p:cNvPr>
          <p:cNvSpPr txBox="1"/>
          <p:nvPr/>
        </p:nvSpPr>
        <p:spPr>
          <a:xfrm rot="5400000">
            <a:off x="8548902" y="3167390"/>
            <a:ext cx="6646219" cy="523220"/>
          </a:xfrm>
          <a:prstGeom prst="rect">
            <a:avLst/>
          </a:prstGeom>
          <a:noFill/>
        </p:spPr>
        <p:txBody>
          <a:bodyPr vertOverflow="overflow" vert="horz" wrap="square" rtlCol="0" anchor="t" anchorCtr="0">
            <a:spAutoFit/>
          </a:bodyPr>
          <a:lstStyle/>
          <a:p>
            <a:r>
              <a:rPr lang="vi-VN" sz="2800" dirty="0">
                <a:solidFill>
                  <a:schemeClr val="bg1"/>
                </a:solidFill>
                <a:latin typeface="Montserrat ExtraBold"/>
              </a:rPr>
              <a:t>THÔNG TIN KHÁCH HÀNG</a:t>
            </a:r>
            <a:endParaRPr lang="en-US" sz="2800" dirty="0">
              <a:solidFill>
                <a:schemeClr val="bg1"/>
              </a:solidFill>
              <a:latin typeface="Montserrat ExtraBold"/>
            </a:endParaRPr>
          </a:p>
        </p:txBody>
      </p:sp>
      <p:grpSp>
        <p:nvGrpSpPr>
          <p:cNvPr id="45" name="Group 44">
            <a:extLst>
              <a:ext uri="{FF2B5EF4-FFF2-40B4-BE49-F238E27FC236}">
                <a16:creationId xmlns:a16="http://schemas.microsoft.com/office/drawing/2014/main" id="{DF7BC617-D5D7-7FF6-2D72-2B768D19F98D}"/>
              </a:ext>
            </a:extLst>
          </p:cNvPr>
          <p:cNvGrpSpPr/>
          <p:nvPr/>
        </p:nvGrpSpPr>
        <p:grpSpPr>
          <a:xfrm>
            <a:off x="184964" y="165506"/>
            <a:ext cx="4018546" cy="3144076"/>
            <a:chOff x="47045" y="1181262"/>
            <a:chExt cx="3263483" cy="2519293"/>
          </a:xfrm>
        </p:grpSpPr>
        <p:sp>
          <p:nvSpPr>
            <p:cNvPr id="49" name="Rectangle: Rounded Corners 48">
              <a:extLst>
                <a:ext uri="{FF2B5EF4-FFF2-40B4-BE49-F238E27FC236}">
                  <a16:creationId xmlns:a16="http://schemas.microsoft.com/office/drawing/2014/main" id="{69358EBF-10BA-A7C9-3EA4-900E1ABB162C}"/>
                </a:ext>
              </a:extLst>
            </p:cNvPr>
            <p:cNvSpPr/>
            <p:nvPr/>
          </p:nvSpPr>
          <p:spPr>
            <a:xfrm>
              <a:off x="47045" y="1181262"/>
              <a:ext cx="3263483" cy="2519293"/>
            </a:xfrm>
            <a:prstGeom prst="roundRect">
              <a:avLst>
                <a:gd name="adj" fmla="val 0"/>
              </a:avLst>
            </a:prstGeom>
            <a:gradFill flip="none" rotWithShape="1">
              <a:gsLst>
                <a:gs pos="0">
                  <a:srgbClr val="2F224A">
                    <a:shade val="30000"/>
                    <a:satMod val="115000"/>
                  </a:srgbClr>
                </a:gs>
                <a:gs pos="50000">
                  <a:srgbClr val="2F224A">
                    <a:shade val="67500"/>
                    <a:satMod val="115000"/>
                  </a:srgbClr>
                </a:gs>
                <a:gs pos="100000">
                  <a:srgbClr val="2F224A">
                    <a:shade val="100000"/>
                    <a:satMod val="115000"/>
                  </a:srgbClr>
                </a:gs>
              </a:gsLst>
              <a:lin ang="10800000" scaled="1"/>
              <a:tileRect/>
            </a:gradFill>
            <a:ln w="76200">
              <a:solidFill>
                <a:schemeClr val="accent1">
                  <a:lumMod val="40000"/>
                  <a:lumOff val="60000"/>
                </a:schemeClr>
              </a:solidFill>
            </a:ln>
          </p:spPr>
          <p:style>
            <a:lnRef idx="0">
              <a:scrgbClr r="0" g="0" b="0"/>
            </a:lnRef>
            <a:fillRef idx="1001">
              <a:schemeClr val="dk2"/>
            </a:fillRef>
            <a:effectRef idx="0">
              <a:scrgbClr r="0" g="0" b="0"/>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F1940CAF-7B6C-D2AC-CDE8-48CB64A3E07B}"/>
                </a:ext>
              </a:extLst>
            </p:cNvPr>
            <p:cNvGrpSpPr/>
            <p:nvPr/>
          </p:nvGrpSpPr>
          <p:grpSpPr>
            <a:xfrm>
              <a:off x="229324" y="1365199"/>
              <a:ext cx="2781949" cy="2098848"/>
              <a:chOff x="229324" y="1365199"/>
              <a:chExt cx="2781949" cy="2098848"/>
            </a:xfrm>
          </p:grpSpPr>
          <p:grpSp>
            <p:nvGrpSpPr>
              <p:cNvPr id="44" name="Group 43">
                <a:extLst>
                  <a:ext uri="{FF2B5EF4-FFF2-40B4-BE49-F238E27FC236}">
                    <a16:creationId xmlns:a16="http://schemas.microsoft.com/office/drawing/2014/main" id="{799D0FD3-770F-6F40-D37F-52D169A4C297}"/>
                  </a:ext>
                </a:extLst>
              </p:cNvPr>
              <p:cNvGrpSpPr/>
              <p:nvPr/>
            </p:nvGrpSpPr>
            <p:grpSpPr>
              <a:xfrm>
                <a:off x="229324" y="1365199"/>
                <a:ext cx="2781949" cy="1100460"/>
                <a:chOff x="356138" y="1558381"/>
                <a:chExt cx="3842152" cy="1506466"/>
              </a:xfrm>
            </p:grpSpPr>
            <p:pic>
              <p:nvPicPr>
                <p:cNvPr id="16" name="Picture 15">
                  <a:extLst>
                    <a:ext uri="{FF2B5EF4-FFF2-40B4-BE49-F238E27FC236}">
                      <a16:creationId xmlns:a16="http://schemas.microsoft.com/office/drawing/2014/main" id="{648237A6-5D35-69F6-D5BD-D3AB7A9350C6}"/>
                    </a:ext>
                  </a:extLst>
                </p:cNvPr>
                <p:cNvPicPr>
                  <a:picLocks noChangeAspect="1"/>
                </p:cNvPicPr>
                <p:nvPr/>
              </p:nvPicPr>
              <p:blipFill>
                <a:blip r:embed="rId3"/>
                <a:srcRect r="65995"/>
                <a:stretch/>
              </p:blipFill>
              <p:spPr>
                <a:xfrm>
                  <a:off x="356139" y="2264982"/>
                  <a:ext cx="3842151" cy="799865"/>
                </a:xfrm>
                <a:prstGeom prst="rect">
                  <a:avLst/>
                </a:prstGeom>
                <a:ln>
                  <a:noFill/>
                </a:ln>
                <a:effectLst>
                  <a:outerShdw blurRad="190500" algn="tl" rotWithShape="0">
                    <a:srgbClr val="000000">
                      <a:alpha val="70000"/>
                    </a:srgbClr>
                  </a:outerShdw>
                </a:effectLst>
              </p:spPr>
            </p:pic>
            <p:pic>
              <p:nvPicPr>
                <p:cNvPr id="37" name="Picture 36">
                  <a:extLst>
                    <a:ext uri="{FF2B5EF4-FFF2-40B4-BE49-F238E27FC236}">
                      <a16:creationId xmlns:a16="http://schemas.microsoft.com/office/drawing/2014/main" id="{283743DD-83E2-2DCF-B0CA-C34F91D5E008}"/>
                    </a:ext>
                  </a:extLst>
                </p:cNvPr>
                <p:cNvPicPr>
                  <a:picLocks noChangeAspect="1"/>
                </p:cNvPicPr>
                <p:nvPr/>
              </p:nvPicPr>
              <p:blipFill>
                <a:blip r:embed="rId3"/>
                <a:srcRect l="35211" r="31580" b="18115"/>
                <a:stretch/>
              </p:blipFill>
              <p:spPr>
                <a:xfrm>
                  <a:off x="356138" y="1558381"/>
                  <a:ext cx="3842151" cy="670665"/>
                </a:xfrm>
                <a:prstGeom prst="rect">
                  <a:avLst/>
                </a:prstGeom>
                <a:ln>
                  <a:noFill/>
                </a:ln>
                <a:effectLst>
                  <a:outerShdw blurRad="190500" algn="tl" rotWithShape="0">
                    <a:srgbClr val="000000">
                      <a:alpha val="70000"/>
                    </a:srgbClr>
                  </a:outerShdw>
                </a:effectLst>
              </p:spPr>
            </p:pic>
          </p:grpSp>
          <p:pic>
            <p:nvPicPr>
              <p:cNvPr id="55" name="Picture 54">
                <a:extLst>
                  <a:ext uri="{FF2B5EF4-FFF2-40B4-BE49-F238E27FC236}">
                    <a16:creationId xmlns:a16="http://schemas.microsoft.com/office/drawing/2014/main" id="{6D92615B-88D0-A1E5-667C-03A9424FE5BF}"/>
                  </a:ext>
                </a:extLst>
              </p:cNvPr>
              <p:cNvPicPr>
                <a:picLocks noChangeAspect="1"/>
              </p:cNvPicPr>
              <p:nvPr/>
            </p:nvPicPr>
            <p:blipFill>
              <a:blip r:embed="rId4"/>
              <a:srcRect t="7417" b="7919"/>
              <a:stretch/>
            </p:blipFill>
            <p:spPr>
              <a:xfrm>
                <a:off x="295908" y="2441757"/>
                <a:ext cx="2715364" cy="1022290"/>
              </a:xfrm>
              <a:prstGeom prst="rect">
                <a:avLst/>
              </a:prstGeom>
            </p:spPr>
          </p:pic>
        </p:grpSp>
      </p:grpSp>
      <p:grpSp>
        <p:nvGrpSpPr>
          <p:cNvPr id="43" name="Group 42">
            <a:extLst>
              <a:ext uri="{FF2B5EF4-FFF2-40B4-BE49-F238E27FC236}">
                <a16:creationId xmlns:a16="http://schemas.microsoft.com/office/drawing/2014/main" id="{BE0B478A-70E8-F162-452C-61E590AAB1A1}"/>
              </a:ext>
            </a:extLst>
          </p:cNvPr>
          <p:cNvGrpSpPr/>
          <p:nvPr/>
        </p:nvGrpSpPr>
        <p:grpSpPr>
          <a:xfrm>
            <a:off x="184964" y="3548419"/>
            <a:ext cx="4018546" cy="3144075"/>
            <a:chOff x="-1" y="4261950"/>
            <a:chExt cx="3310529" cy="2519293"/>
          </a:xfrm>
        </p:grpSpPr>
        <p:sp>
          <p:nvSpPr>
            <p:cNvPr id="50" name="Rectangle: Rounded Corners 49">
              <a:extLst>
                <a:ext uri="{FF2B5EF4-FFF2-40B4-BE49-F238E27FC236}">
                  <a16:creationId xmlns:a16="http://schemas.microsoft.com/office/drawing/2014/main" id="{CE79FF32-E2E4-A13F-720F-E02DA95E33D9}"/>
                </a:ext>
              </a:extLst>
            </p:cNvPr>
            <p:cNvSpPr/>
            <p:nvPr/>
          </p:nvSpPr>
          <p:spPr>
            <a:xfrm>
              <a:off x="-1" y="4261950"/>
              <a:ext cx="3310529" cy="2519293"/>
            </a:xfrm>
            <a:prstGeom prst="roundRect">
              <a:avLst>
                <a:gd name="adj" fmla="val 0"/>
              </a:avLst>
            </a:prstGeom>
            <a:solidFill>
              <a:srgbClr val="4B4695"/>
            </a:solidFill>
            <a:ln w="76200">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0" name="Group 39">
              <a:extLst>
                <a:ext uri="{FF2B5EF4-FFF2-40B4-BE49-F238E27FC236}">
                  <a16:creationId xmlns:a16="http://schemas.microsoft.com/office/drawing/2014/main" id="{769B0E60-91BC-16ED-350C-0F11A566E567}"/>
                </a:ext>
              </a:extLst>
            </p:cNvPr>
            <p:cNvGrpSpPr/>
            <p:nvPr/>
          </p:nvGrpSpPr>
          <p:grpSpPr>
            <a:xfrm>
              <a:off x="165171" y="4455775"/>
              <a:ext cx="2846101" cy="2038576"/>
              <a:chOff x="165171" y="4455775"/>
              <a:chExt cx="2846101" cy="2038576"/>
            </a:xfrm>
          </p:grpSpPr>
          <p:pic>
            <p:nvPicPr>
              <p:cNvPr id="28" name="Picture 27">
                <a:extLst>
                  <a:ext uri="{FF2B5EF4-FFF2-40B4-BE49-F238E27FC236}">
                    <a16:creationId xmlns:a16="http://schemas.microsoft.com/office/drawing/2014/main" id="{D7B2198F-DA1C-9ED5-40C0-42E1564F82FE}"/>
                  </a:ext>
                </a:extLst>
              </p:cNvPr>
              <p:cNvPicPr>
                <a:picLocks noChangeAspect="1"/>
              </p:cNvPicPr>
              <p:nvPr/>
            </p:nvPicPr>
            <p:blipFill>
              <a:blip r:embed="rId5"/>
              <a:srcRect l="2010" t="11590" r="49982" b="19403"/>
              <a:stretch/>
            </p:blipFill>
            <p:spPr>
              <a:xfrm>
                <a:off x="276042" y="4455775"/>
                <a:ext cx="2703154" cy="363479"/>
              </a:xfrm>
              <a:prstGeom prst="roundRect">
                <a:avLst>
                  <a:gd name="adj" fmla="val 29229"/>
                </a:avLst>
              </a:prstGeom>
              <a:solidFill>
                <a:srgbClr val="FFFFFF">
                  <a:shade val="85000"/>
                </a:srgbClr>
              </a:solidFill>
              <a:ln w="57150">
                <a:solidFill>
                  <a:schemeClr val="accent2">
                    <a:lumMod val="40000"/>
                    <a:lumOff val="60000"/>
                  </a:schemeClr>
                </a:solidFill>
              </a:ln>
              <a:effectLst/>
            </p:spPr>
          </p:pic>
          <p:pic>
            <p:nvPicPr>
              <p:cNvPr id="29" name="Picture 28">
                <a:extLst>
                  <a:ext uri="{FF2B5EF4-FFF2-40B4-BE49-F238E27FC236}">
                    <a16:creationId xmlns:a16="http://schemas.microsoft.com/office/drawing/2014/main" id="{E7566A10-629D-0314-812F-E6BF213F4667}"/>
                  </a:ext>
                </a:extLst>
              </p:cNvPr>
              <p:cNvPicPr>
                <a:picLocks noChangeAspect="1"/>
              </p:cNvPicPr>
              <p:nvPr/>
            </p:nvPicPr>
            <p:blipFill>
              <a:blip r:embed="rId5"/>
              <a:srcRect l="50887"/>
              <a:stretch/>
            </p:blipFill>
            <p:spPr>
              <a:xfrm>
                <a:off x="229324" y="4863677"/>
                <a:ext cx="2781948" cy="576807"/>
              </a:xfrm>
              <a:prstGeom prst="rect">
                <a:avLst/>
              </a:prstGeom>
              <a:ln>
                <a:noFill/>
              </a:ln>
            </p:spPr>
          </p:pic>
          <p:pic>
            <p:nvPicPr>
              <p:cNvPr id="30" name="Picture 29">
                <a:extLst>
                  <a:ext uri="{FF2B5EF4-FFF2-40B4-BE49-F238E27FC236}">
                    <a16:creationId xmlns:a16="http://schemas.microsoft.com/office/drawing/2014/main" id="{B71AD0F3-7894-42E9-FAC6-6F3D6311A146}"/>
                  </a:ext>
                </a:extLst>
              </p:cNvPr>
              <p:cNvPicPr>
                <a:picLocks noChangeAspect="1"/>
              </p:cNvPicPr>
              <p:nvPr/>
            </p:nvPicPr>
            <p:blipFill>
              <a:blip r:embed="rId6"/>
              <a:srcRect r="50606"/>
              <a:stretch/>
            </p:blipFill>
            <p:spPr>
              <a:xfrm>
                <a:off x="165171" y="5418518"/>
                <a:ext cx="1630256" cy="1075833"/>
              </a:xfrm>
              <a:prstGeom prst="rect">
                <a:avLst/>
              </a:prstGeom>
              <a:ln>
                <a:noFill/>
              </a:ln>
            </p:spPr>
          </p:pic>
          <p:pic>
            <p:nvPicPr>
              <p:cNvPr id="31" name="Picture 30">
                <a:extLst>
                  <a:ext uri="{FF2B5EF4-FFF2-40B4-BE49-F238E27FC236}">
                    <a16:creationId xmlns:a16="http://schemas.microsoft.com/office/drawing/2014/main" id="{85B1D6DF-A784-BCBA-DFD8-D78324221192}"/>
                  </a:ext>
                </a:extLst>
              </p:cNvPr>
              <p:cNvPicPr>
                <a:picLocks noChangeAspect="1"/>
              </p:cNvPicPr>
              <p:nvPr/>
            </p:nvPicPr>
            <p:blipFill>
              <a:blip r:embed="rId6"/>
              <a:srcRect l="49908"/>
              <a:stretch/>
            </p:blipFill>
            <p:spPr>
              <a:xfrm>
                <a:off x="1797639" y="5418518"/>
                <a:ext cx="1213632" cy="1075833"/>
              </a:xfrm>
              <a:prstGeom prst="rect">
                <a:avLst/>
              </a:prstGeom>
              <a:ln>
                <a:noFill/>
              </a:ln>
            </p:spPr>
          </p:pic>
        </p:grpSp>
      </p:grpSp>
      <p:sp>
        <p:nvSpPr>
          <p:cNvPr id="4" name="Text Placeholder 5">
            <a:extLst>
              <a:ext uri="{FF2B5EF4-FFF2-40B4-BE49-F238E27FC236}">
                <a16:creationId xmlns:a16="http://schemas.microsoft.com/office/drawing/2014/main" id="{9B60FFE0-DE4C-7BF7-23C0-5A0A4826C68C}"/>
              </a:ext>
            </a:extLst>
          </p:cNvPr>
          <p:cNvSpPr txBox="1">
            <a:spLocks/>
          </p:cNvSpPr>
          <p:nvPr/>
        </p:nvSpPr>
        <p:spPr>
          <a:xfrm>
            <a:off x="4739572" y="464742"/>
            <a:ext cx="4758174" cy="2465343"/>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vi-VN" dirty="0">
                <a:solidFill>
                  <a:schemeClr val="bg1"/>
                </a:solidFill>
              </a:rPr>
              <a:t>Tổng số khách hàng: </a:t>
            </a:r>
            <a:r>
              <a:rPr lang="vi-VN" b="1" dirty="0">
                <a:solidFill>
                  <a:schemeClr val="bg1"/>
                </a:solidFill>
              </a:rPr>
              <a:t>7,043</a:t>
            </a:r>
            <a:endParaRPr lang="vi-VN" dirty="0">
              <a:solidFill>
                <a:schemeClr val="bg1"/>
              </a:solidFill>
            </a:endParaRPr>
          </a:p>
          <a:p>
            <a:pPr>
              <a:buFont typeface="Arial" panose="020B0604020202020204" pitchFamily="34" charset="0"/>
              <a:buChar char="•"/>
            </a:pPr>
            <a:r>
              <a:rPr lang="vi-VN" dirty="0">
                <a:solidFill>
                  <a:schemeClr val="bg1"/>
                </a:solidFill>
              </a:rPr>
              <a:t>Số khách hàng thuộc nhóm người cao tuổi (</a:t>
            </a:r>
            <a:r>
              <a:rPr lang="vi-VN" dirty="0" err="1">
                <a:solidFill>
                  <a:schemeClr val="bg1"/>
                </a:solidFill>
              </a:rPr>
              <a:t>Senior</a:t>
            </a:r>
            <a:r>
              <a:rPr lang="vi-VN" dirty="0">
                <a:solidFill>
                  <a:schemeClr val="bg1"/>
                </a:solidFill>
              </a:rPr>
              <a:t> </a:t>
            </a:r>
            <a:r>
              <a:rPr lang="vi-VN" dirty="0" err="1">
                <a:solidFill>
                  <a:schemeClr val="bg1"/>
                </a:solidFill>
              </a:rPr>
              <a:t>Citizen</a:t>
            </a:r>
            <a:r>
              <a:rPr lang="vi-VN" dirty="0">
                <a:solidFill>
                  <a:schemeClr val="bg1"/>
                </a:solidFill>
              </a:rPr>
              <a:t>): </a:t>
            </a:r>
            <a:r>
              <a:rPr lang="vi-VN" b="1" dirty="0">
                <a:solidFill>
                  <a:schemeClr val="bg1"/>
                </a:solidFill>
              </a:rPr>
              <a:t>1,142</a:t>
            </a:r>
            <a:endParaRPr lang="vi-VN" dirty="0">
              <a:solidFill>
                <a:schemeClr val="bg1"/>
              </a:solidFill>
            </a:endParaRPr>
          </a:p>
          <a:p>
            <a:pPr>
              <a:buFont typeface="Arial" panose="020B0604020202020204" pitchFamily="34" charset="0"/>
              <a:buChar char="•"/>
            </a:pPr>
            <a:r>
              <a:rPr lang="vi-VN" b="1" dirty="0">
                <a:solidFill>
                  <a:schemeClr val="bg1"/>
                </a:solidFill>
              </a:rPr>
              <a:t>Chi phí hàng tháng trung bình (</a:t>
            </a:r>
            <a:r>
              <a:rPr lang="vi-VN" b="1" dirty="0" err="1">
                <a:solidFill>
                  <a:schemeClr val="bg1"/>
                </a:solidFill>
              </a:rPr>
              <a:t>Monthly</a:t>
            </a:r>
            <a:r>
              <a:rPr lang="vi-VN" b="1" dirty="0">
                <a:solidFill>
                  <a:schemeClr val="bg1"/>
                </a:solidFill>
              </a:rPr>
              <a:t> </a:t>
            </a:r>
            <a:r>
              <a:rPr lang="vi-VN" b="1" dirty="0" err="1">
                <a:solidFill>
                  <a:schemeClr val="bg1"/>
                </a:solidFill>
              </a:rPr>
              <a:t>Charges</a:t>
            </a:r>
            <a:r>
              <a:rPr lang="vi-VN" b="1" dirty="0">
                <a:solidFill>
                  <a:schemeClr val="bg1"/>
                </a:solidFill>
              </a:rPr>
              <a:t> - </a:t>
            </a:r>
            <a:r>
              <a:rPr lang="vi-VN" b="1" dirty="0" err="1">
                <a:solidFill>
                  <a:schemeClr val="bg1"/>
                </a:solidFill>
              </a:rPr>
              <a:t>Avg</a:t>
            </a:r>
            <a:r>
              <a:rPr lang="vi-VN" b="1" dirty="0">
                <a:solidFill>
                  <a:schemeClr val="bg1"/>
                </a:solidFill>
              </a:rPr>
              <a:t>):</a:t>
            </a:r>
            <a:r>
              <a:rPr lang="vi-VN" dirty="0">
                <a:solidFill>
                  <a:schemeClr val="bg1"/>
                </a:solidFill>
              </a:rPr>
              <a:t> 64.76 USD</a:t>
            </a:r>
          </a:p>
          <a:p>
            <a:pPr>
              <a:buFont typeface="Arial" panose="020B0604020202020204" pitchFamily="34" charset="0"/>
              <a:buChar char="•"/>
            </a:pPr>
            <a:r>
              <a:rPr lang="vi-VN" b="1" dirty="0">
                <a:solidFill>
                  <a:schemeClr val="bg1"/>
                </a:solidFill>
              </a:rPr>
              <a:t>Tổng chi phí trung bình (</a:t>
            </a:r>
            <a:r>
              <a:rPr lang="vi-VN" b="1" dirty="0" err="1">
                <a:solidFill>
                  <a:schemeClr val="bg1"/>
                </a:solidFill>
              </a:rPr>
              <a:t>Total</a:t>
            </a:r>
            <a:r>
              <a:rPr lang="vi-VN" b="1" dirty="0">
                <a:solidFill>
                  <a:schemeClr val="bg1"/>
                </a:solidFill>
              </a:rPr>
              <a:t> </a:t>
            </a:r>
            <a:r>
              <a:rPr lang="vi-VN" b="1" dirty="0" err="1">
                <a:solidFill>
                  <a:schemeClr val="bg1"/>
                </a:solidFill>
              </a:rPr>
              <a:t>Charges</a:t>
            </a:r>
            <a:r>
              <a:rPr lang="vi-VN" b="1" dirty="0">
                <a:solidFill>
                  <a:schemeClr val="bg1"/>
                </a:solidFill>
              </a:rPr>
              <a:t> - </a:t>
            </a:r>
            <a:r>
              <a:rPr lang="vi-VN" b="1" dirty="0" err="1">
                <a:solidFill>
                  <a:schemeClr val="bg1"/>
                </a:solidFill>
              </a:rPr>
              <a:t>Avg</a:t>
            </a:r>
            <a:r>
              <a:rPr lang="vi-VN" b="1" dirty="0">
                <a:solidFill>
                  <a:schemeClr val="bg1"/>
                </a:solidFill>
              </a:rPr>
              <a:t>):</a:t>
            </a:r>
            <a:r>
              <a:rPr lang="vi-VN" dirty="0">
                <a:solidFill>
                  <a:schemeClr val="bg1"/>
                </a:solidFill>
              </a:rPr>
              <a:t> 2,283 USD</a:t>
            </a:r>
          </a:p>
        </p:txBody>
      </p:sp>
      <p:sp>
        <p:nvSpPr>
          <p:cNvPr id="6" name="Text Placeholder 5">
            <a:extLst>
              <a:ext uri="{FF2B5EF4-FFF2-40B4-BE49-F238E27FC236}">
                <a16:creationId xmlns:a16="http://schemas.microsoft.com/office/drawing/2014/main" id="{87AA7A85-C276-84DD-DD7C-DA9C7E416804}"/>
              </a:ext>
            </a:extLst>
          </p:cNvPr>
          <p:cNvSpPr txBox="1">
            <a:spLocks/>
          </p:cNvSpPr>
          <p:nvPr/>
        </p:nvSpPr>
        <p:spPr>
          <a:xfrm>
            <a:off x="4739572" y="3869110"/>
            <a:ext cx="4758174" cy="2465343"/>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err="1">
                <a:solidFill>
                  <a:schemeClr val="bg1"/>
                </a:solidFill>
              </a:rPr>
              <a:t>Tổng</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hàng</a:t>
            </a:r>
            <a:r>
              <a:rPr lang="en-US" dirty="0">
                <a:solidFill>
                  <a:schemeClr val="bg1"/>
                </a:solidFill>
              </a:rPr>
              <a:t> </a:t>
            </a:r>
            <a:r>
              <a:rPr lang="en-US" dirty="0" err="1">
                <a:solidFill>
                  <a:schemeClr val="bg1"/>
                </a:solidFill>
              </a:rPr>
              <a:t>rời</a:t>
            </a:r>
            <a:r>
              <a:rPr lang="en-US" dirty="0">
                <a:solidFill>
                  <a:schemeClr val="bg1"/>
                </a:solidFill>
              </a:rPr>
              <a:t> </a:t>
            </a:r>
            <a:r>
              <a:rPr lang="en-US" dirty="0" err="1">
                <a:solidFill>
                  <a:schemeClr val="bg1"/>
                </a:solidFill>
              </a:rPr>
              <a:t>bỏ</a:t>
            </a:r>
            <a:r>
              <a:rPr lang="en-US" dirty="0">
                <a:solidFill>
                  <a:schemeClr val="bg1"/>
                </a:solidFill>
              </a:rPr>
              <a:t> (Churner Number): </a:t>
            </a:r>
            <a:r>
              <a:rPr lang="en-US" b="1" dirty="0">
                <a:solidFill>
                  <a:schemeClr val="bg1"/>
                </a:solidFill>
              </a:rPr>
              <a:t>1,869</a:t>
            </a:r>
            <a:endParaRPr lang="en-US" dirty="0">
              <a:solidFill>
                <a:schemeClr val="bg1"/>
              </a:solidFill>
            </a:endParaRPr>
          </a:p>
          <a:p>
            <a:pPr>
              <a:buFont typeface="Arial" panose="020B0604020202020204" pitchFamily="34" charset="0"/>
              <a:buChar char="•"/>
            </a:pPr>
            <a:r>
              <a:rPr lang="en-US" dirty="0" err="1">
                <a:solidFill>
                  <a:schemeClr val="bg1"/>
                </a:solidFill>
              </a:rPr>
              <a:t>Số</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hàng</a:t>
            </a:r>
            <a:r>
              <a:rPr lang="en-US" dirty="0">
                <a:solidFill>
                  <a:schemeClr val="bg1"/>
                </a:solidFill>
              </a:rPr>
              <a:t> </a:t>
            </a:r>
            <a:r>
              <a:rPr lang="en-US" dirty="0" err="1">
                <a:solidFill>
                  <a:schemeClr val="bg1"/>
                </a:solidFill>
              </a:rPr>
              <a:t>cao</a:t>
            </a:r>
            <a:r>
              <a:rPr lang="en-US" dirty="0">
                <a:solidFill>
                  <a:schemeClr val="bg1"/>
                </a:solidFill>
              </a:rPr>
              <a:t> </a:t>
            </a:r>
            <a:r>
              <a:rPr lang="en-US" dirty="0" err="1">
                <a:solidFill>
                  <a:schemeClr val="bg1"/>
                </a:solidFill>
              </a:rPr>
              <a:t>tuổi</a:t>
            </a:r>
            <a:r>
              <a:rPr lang="en-US" dirty="0">
                <a:solidFill>
                  <a:schemeClr val="bg1"/>
                </a:solidFill>
              </a:rPr>
              <a:t> </a:t>
            </a:r>
            <a:r>
              <a:rPr lang="en-US" dirty="0" err="1">
                <a:solidFill>
                  <a:schemeClr val="bg1"/>
                </a:solidFill>
              </a:rPr>
              <a:t>rời</a:t>
            </a:r>
            <a:r>
              <a:rPr lang="en-US" dirty="0">
                <a:solidFill>
                  <a:schemeClr val="bg1"/>
                </a:solidFill>
              </a:rPr>
              <a:t> </a:t>
            </a:r>
            <a:r>
              <a:rPr lang="en-US" dirty="0" err="1">
                <a:solidFill>
                  <a:schemeClr val="bg1"/>
                </a:solidFill>
              </a:rPr>
              <a:t>bỏ</a:t>
            </a:r>
            <a:r>
              <a:rPr lang="en-US" dirty="0">
                <a:solidFill>
                  <a:schemeClr val="bg1"/>
                </a:solidFill>
              </a:rPr>
              <a:t> (Senior Citizen): </a:t>
            </a:r>
            <a:r>
              <a:rPr lang="en-US" b="1" dirty="0">
                <a:solidFill>
                  <a:schemeClr val="bg1"/>
                </a:solidFill>
              </a:rPr>
              <a:t>476</a:t>
            </a:r>
            <a:endParaRPr lang="en-US" dirty="0">
              <a:solidFill>
                <a:schemeClr val="bg1"/>
              </a:solidFill>
            </a:endParaRPr>
          </a:p>
          <a:p>
            <a:pPr>
              <a:buFont typeface="Arial" panose="020B0604020202020204" pitchFamily="34" charset="0"/>
              <a:buChar char="•"/>
            </a:pPr>
            <a:r>
              <a:rPr lang="en-US" b="1" dirty="0">
                <a:solidFill>
                  <a:schemeClr val="bg1"/>
                </a:solidFill>
              </a:rPr>
              <a:t>Chi </a:t>
            </a:r>
            <a:r>
              <a:rPr lang="en-US" b="1" dirty="0" err="1">
                <a:solidFill>
                  <a:schemeClr val="bg1"/>
                </a:solidFill>
              </a:rPr>
              <a:t>phí</a:t>
            </a:r>
            <a:r>
              <a:rPr lang="en-US" b="1" dirty="0">
                <a:solidFill>
                  <a:schemeClr val="bg1"/>
                </a:solidFill>
              </a:rPr>
              <a:t> </a:t>
            </a:r>
            <a:r>
              <a:rPr lang="en-US" b="1" dirty="0" err="1">
                <a:solidFill>
                  <a:schemeClr val="bg1"/>
                </a:solidFill>
              </a:rPr>
              <a:t>hàng</a:t>
            </a:r>
            <a:r>
              <a:rPr lang="en-US" b="1" dirty="0">
                <a:solidFill>
                  <a:schemeClr val="bg1"/>
                </a:solidFill>
              </a:rPr>
              <a:t> </a:t>
            </a:r>
            <a:r>
              <a:rPr lang="en-US" b="1" dirty="0" err="1">
                <a:solidFill>
                  <a:schemeClr val="bg1"/>
                </a:solidFill>
              </a:rPr>
              <a:t>tháng</a:t>
            </a:r>
            <a:r>
              <a:rPr lang="en-US" b="1" dirty="0">
                <a:solidFill>
                  <a:schemeClr val="bg1"/>
                </a:solidFill>
              </a:rPr>
              <a:t> </a:t>
            </a:r>
            <a:r>
              <a:rPr lang="en-US" b="1" dirty="0" err="1">
                <a:solidFill>
                  <a:schemeClr val="bg1"/>
                </a:solidFill>
              </a:rPr>
              <a:t>trung</a:t>
            </a:r>
            <a:r>
              <a:rPr lang="en-US" b="1" dirty="0">
                <a:solidFill>
                  <a:schemeClr val="bg1"/>
                </a:solidFill>
              </a:rPr>
              <a:t> </a:t>
            </a:r>
            <a:r>
              <a:rPr lang="en-US" b="1" dirty="0" err="1">
                <a:solidFill>
                  <a:schemeClr val="bg1"/>
                </a:solidFill>
              </a:rPr>
              <a:t>bình</a:t>
            </a:r>
            <a:r>
              <a:rPr lang="en-US" b="1" dirty="0">
                <a:solidFill>
                  <a:schemeClr val="bg1"/>
                </a:solidFill>
              </a:rPr>
              <a:t> </a:t>
            </a:r>
            <a:r>
              <a:rPr lang="en-US" b="1" dirty="0" err="1">
                <a:solidFill>
                  <a:schemeClr val="bg1"/>
                </a:solidFill>
              </a:rPr>
              <a:t>của</a:t>
            </a:r>
            <a:r>
              <a:rPr lang="en-US" b="1" dirty="0">
                <a:solidFill>
                  <a:schemeClr val="bg1"/>
                </a:solidFill>
              </a:rPr>
              <a:t> </a:t>
            </a:r>
            <a:r>
              <a:rPr lang="en-US" b="1" dirty="0" err="1">
                <a:solidFill>
                  <a:schemeClr val="bg1"/>
                </a:solidFill>
              </a:rPr>
              <a:t>khách</a:t>
            </a:r>
            <a:r>
              <a:rPr lang="en-US" b="1" dirty="0">
                <a:solidFill>
                  <a:schemeClr val="bg1"/>
                </a:solidFill>
              </a:rPr>
              <a:t> </a:t>
            </a:r>
            <a:r>
              <a:rPr lang="en-US" b="1" dirty="0" err="1">
                <a:solidFill>
                  <a:schemeClr val="bg1"/>
                </a:solidFill>
              </a:rPr>
              <a:t>hàng</a:t>
            </a:r>
            <a:r>
              <a:rPr lang="en-US" b="1" dirty="0">
                <a:solidFill>
                  <a:schemeClr val="bg1"/>
                </a:solidFill>
              </a:rPr>
              <a:t> </a:t>
            </a:r>
            <a:r>
              <a:rPr lang="en-US" b="1" dirty="0" err="1">
                <a:solidFill>
                  <a:schemeClr val="bg1"/>
                </a:solidFill>
              </a:rPr>
              <a:t>rời</a:t>
            </a:r>
            <a:r>
              <a:rPr lang="en-US" b="1" dirty="0">
                <a:solidFill>
                  <a:schemeClr val="bg1"/>
                </a:solidFill>
              </a:rPr>
              <a:t> </a:t>
            </a:r>
            <a:r>
              <a:rPr lang="en-US" b="1" dirty="0" err="1">
                <a:solidFill>
                  <a:schemeClr val="bg1"/>
                </a:solidFill>
              </a:rPr>
              <a:t>bỏ</a:t>
            </a:r>
            <a:r>
              <a:rPr lang="en-US" b="1" dirty="0">
                <a:solidFill>
                  <a:schemeClr val="bg1"/>
                </a:solidFill>
              </a:rPr>
              <a:t> (Monthly Charges - Avg):</a:t>
            </a:r>
            <a:r>
              <a:rPr lang="en-US" dirty="0">
                <a:solidFill>
                  <a:schemeClr val="bg1"/>
                </a:solidFill>
              </a:rPr>
              <a:t> 74.44 USD</a:t>
            </a:r>
          </a:p>
          <a:p>
            <a:pPr>
              <a:buFont typeface="Arial" panose="020B0604020202020204" pitchFamily="34" charset="0"/>
              <a:buChar char="•"/>
            </a:pPr>
            <a:r>
              <a:rPr lang="en-US" b="1" dirty="0" err="1">
                <a:solidFill>
                  <a:schemeClr val="bg1"/>
                </a:solidFill>
              </a:rPr>
              <a:t>Tổng</a:t>
            </a:r>
            <a:r>
              <a:rPr lang="en-US" b="1" dirty="0">
                <a:solidFill>
                  <a:schemeClr val="bg1"/>
                </a:solidFill>
              </a:rPr>
              <a:t> chi </a:t>
            </a:r>
            <a:r>
              <a:rPr lang="en-US" b="1" dirty="0" err="1">
                <a:solidFill>
                  <a:schemeClr val="bg1"/>
                </a:solidFill>
              </a:rPr>
              <a:t>phí</a:t>
            </a:r>
            <a:r>
              <a:rPr lang="en-US" b="1" dirty="0">
                <a:solidFill>
                  <a:schemeClr val="bg1"/>
                </a:solidFill>
              </a:rPr>
              <a:t> </a:t>
            </a:r>
            <a:r>
              <a:rPr lang="en-US" b="1" dirty="0" err="1">
                <a:solidFill>
                  <a:schemeClr val="bg1"/>
                </a:solidFill>
              </a:rPr>
              <a:t>trung</a:t>
            </a:r>
            <a:r>
              <a:rPr lang="en-US" b="1" dirty="0">
                <a:solidFill>
                  <a:schemeClr val="bg1"/>
                </a:solidFill>
              </a:rPr>
              <a:t> </a:t>
            </a:r>
            <a:r>
              <a:rPr lang="en-US" b="1" dirty="0" err="1">
                <a:solidFill>
                  <a:schemeClr val="bg1"/>
                </a:solidFill>
              </a:rPr>
              <a:t>bình</a:t>
            </a:r>
            <a:r>
              <a:rPr lang="en-US" b="1" dirty="0">
                <a:solidFill>
                  <a:schemeClr val="bg1"/>
                </a:solidFill>
              </a:rPr>
              <a:t> </a:t>
            </a:r>
            <a:r>
              <a:rPr lang="en-US" b="1" dirty="0" err="1">
                <a:solidFill>
                  <a:schemeClr val="bg1"/>
                </a:solidFill>
              </a:rPr>
              <a:t>của</a:t>
            </a:r>
            <a:r>
              <a:rPr lang="en-US" b="1" dirty="0">
                <a:solidFill>
                  <a:schemeClr val="bg1"/>
                </a:solidFill>
              </a:rPr>
              <a:t> </a:t>
            </a:r>
            <a:r>
              <a:rPr lang="en-US" b="1" dirty="0" err="1">
                <a:solidFill>
                  <a:schemeClr val="bg1"/>
                </a:solidFill>
              </a:rPr>
              <a:t>khách</a:t>
            </a:r>
            <a:r>
              <a:rPr lang="en-US" b="1" dirty="0">
                <a:solidFill>
                  <a:schemeClr val="bg1"/>
                </a:solidFill>
              </a:rPr>
              <a:t> </a:t>
            </a:r>
            <a:r>
              <a:rPr lang="en-US" b="1" dirty="0" err="1">
                <a:solidFill>
                  <a:schemeClr val="bg1"/>
                </a:solidFill>
              </a:rPr>
              <a:t>hàng</a:t>
            </a:r>
            <a:r>
              <a:rPr lang="en-US" b="1" dirty="0">
                <a:solidFill>
                  <a:schemeClr val="bg1"/>
                </a:solidFill>
              </a:rPr>
              <a:t> </a:t>
            </a:r>
            <a:r>
              <a:rPr lang="en-US" b="1" dirty="0" err="1">
                <a:solidFill>
                  <a:schemeClr val="bg1"/>
                </a:solidFill>
              </a:rPr>
              <a:t>rời</a:t>
            </a:r>
            <a:r>
              <a:rPr lang="en-US" b="1" dirty="0">
                <a:solidFill>
                  <a:schemeClr val="bg1"/>
                </a:solidFill>
              </a:rPr>
              <a:t> </a:t>
            </a:r>
            <a:r>
              <a:rPr lang="en-US" b="1" dirty="0" err="1">
                <a:solidFill>
                  <a:schemeClr val="bg1"/>
                </a:solidFill>
              </a:rPr>
              <a:t>bỏ</a:t>
            </a:r>
            <a:r>
              <a:rPr lang="en-US" b="1" dirty="0">
                <a:solidFill>
                  <a:schemeClr val="bg1"/>
                </a:solidFill>
              </a:rPr>
              <a:t> (Total Charges - Avg):</a:t>
            </a:r>
            <a:r>
              <a:rPr lang="en-US" dirty="0">
                <a:solidFill>
                  <a:schemeClr val="bg1"/>
                </a:solidFill>
              </a:rPr>
              <a:t> 1,532 USD</a:t>
            </a:r>
          </a:p>
        </p:txBody>
      </p:sp>
    </p:spTree>
    <p:extLst>
      <p:ext uri="{BB962C8B-B14F-4D97-AF65-F5344CB8AC3E}">
        <p14:creationId xmlns:p14="http://schemas.microsoft.com/office/powerpoint/2010/main" val="1869746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9BCA3-9895-D3AB-83CD-45DBD08C1417}"/>
            </a:ext>
          </a:extLst>
        </p:cNvPr>
        <p:cNvGrpSpPr/>
        <p:nvPr/>
      </p:nvGrpSpPr>
      <p:grpSpPr>
        <a:xfrm>
          <a:off x="0" y="0"/>
          <a:ext cx="0" cy="0"/>
          <a:chOff x="0" y="0"/>
          <a:chExt cx="0" cy="0"/>
        </a:xfrm>
      </p:grpSpPr>
      <p:sp>
        <p:nvSpPr>
          <p:cNvPr id="20" name="Flowchart: Off-page Connector 19">
            <a:extLst>
              <a:ext uri="{FF2B5EF4-FFF2-40B4-BE49-F238E27FC236}">
                <a16:creationId xmlns:a16="http://schemas.microsoft.com/office/drawing/2014/main" id="{C6B2D8E2-11C4-31C5-8608-E0EC2FEA5DF9}"/>
              </a:ext>
            </a:extLst>
          </p:cNvPr>
          <p:cNvSpPr/>
          <p:nvPr/>
        </p:nvSpPr>
        <p:spPr>
          <a:xfrm rot="10800000">
            <a:off x="21599" y="3749607"/>
            <a:ext cx="11557000" cy="2666835"/>
          </a:xfrm>
          <a:prstGeom prst="flowChartOffpageConnector">
            <a:avLst/>
          </a:prstGeom>
          <a:solidFill>
            <a:schemeClr val="accent5">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Flowchart: Off-page Connector 18">
            <a:extLst>
              <a:ext uri="{FF2B5EF4-FFF2-40B4-BE49-F238E27FC236}">
                <a16:creationId xmlns:a16="http://schemas.microsoft.com/office/drawing/2014/main" id="{215EA1AB-DDB8-9A8F-A3F2-DE0716838539}"/>
              </a:ext>
            </a:extLst>
          </p:cNvPr>
          <p:cNvSpPr/>
          <p:nvPr/>
        </p:nvSpPr>
        <p:spPr>
          <a:xfrm rot="10800000">
            <a:off x="12700" y="747536"/>
            <a:ext cx="11544300" cy="2391123"/>
          </a:xfrm>
          <a:prstGeom prst="flowChartOffpageConnector">
            <a:avLst/>
          </a:prstGeom>
          <a:solidFill>
            <a:schemeClr val="accent6">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C37DDDE-7CAE-C6CD-6A3A-8EFBF342349E}"/>
              </a:ext>
            </a:extLst>
          </p:cNvPr>
          <p:cNvSpPr/>
          <p:nvPr/>
        </p:nvSpPr>
        <p:spPr>
          <a:xfrm>
            <a:off x="8544097" y="4441611"/>
            <a:ext cx="2937171" cy="1851052"/>
          </a:xfrm>
          <a:prstGeom prst="roundRect">
            <a:avLst/>
          </a:prstGeom>
          <a:solidFill>
            <a:schemeClr val="accent6">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83F0F95-AACD-3B82-4B82-4D6C1C787F30}"/>
              </a:ext>
            </a:extLst>
          </p:cNvPr>
          <p:cNvSpPr/>
          <p:nvPr/>
        </p:nvSpPr>
        <p:spPr>
          <a:xfrm>
            <a:off x="2594470" y="4413272"/>
            <a:ext cx="4071823" cy="1879389"/>
          </a:xfrm>
          <a:prstGeom prst="roundRect">
            <a:avLst/>
          </a:prstGeom>
          <a:solidFill>
            <a:schemeClr val="accent6">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16B083C-F05A-30B3-814A-4F0103509ADD}"/>
              </a:ext>
            </a:extLst>
          </p:cNvPr>
          <p:cNvSpPr/>
          <p:nvPr/>
        </p:nvSpPr>
        <p:spPr>
          <a:xfrm>
            <a:off x="8156837" y="1256554"/>
            <a:ext cx="3326483" cy="176697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E86406B-2977-42DD-2686-F291F5E0CF16}"/>
              </a:ext>
            </a:extLst>
          </p:cNvPr>
          <p:cNvSpPr/>
          <p:nvPr/>
        </p:nvSpPr>
        <p:spPr>
          <a:xfrm>
            <a:off x="2596523" y="1283921"/>
            <a:ext cx="4071823" cy="173960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5" name="Slide Number Placeholder 0">
            <a:extLst>
              <a:ext uri="{FF2B5EF4-FFF2-40B4-BE49-F238E27FC236}">
                <a16:creationId xmlns:a16="http://schemas.microsoft.com/office/drawing/2014/main" id="{9CD774E0-EF16-36E8-E1C5-D9C27A73C876}"/>
              </a:ext>
            </a:extLst>
          </p:cNvPr>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9</a:t>
            </a:fld>
            <a:endParaRPr lang="en-US" sz="1210">
              <a:solidFill>
                <a:srgbClr val="FFFFFF"/>
              </a:solidFill>
              <a:latin typeface="Open Sans"/>
              <a:ea typeface="Open Sans"/>
              <a:cs typeface="Open Sans"/>
            </a:endParaRPr>
          </a:p>
        </p:txBody>
      </p:sp>
      <p:sp>
        <p:nvSpPr>
          <p:cNvPr id="5" name="TextBox 4">
            <a:extLst>
              <a:ext uri="{FF2B5EF4-FFF2-40B4-BE49-F238E27FC236}">
                <a16:creationId xmlns:a16="http://schemas.microsoft.com/office/drawing/2014/main" id="{C61E7399-6B22-FAA7-5937-09FB37B396EA}"/>
              </a:ext>
            </a:extLst>
          </p:cNvPr>
          <p:cNvSpPr txBox="1"/>
          <p:nvPr/>
        </p:nvSpPr>
        <p:spPr>
          <a:xfrm rot="5400000">
            <a:off x="6649710" y="5003703"/>
            <a:ext cx="10363200" cy="523220"/>
          </a:xfrm>
          <a:prstGeom prst="rect">
            <a:avLst/>
          </a:prstGeom>
          <a:noFill/>
        </p:spPr>
        <p:txBody>
          <a:bodyPr vertOverflow="overflow" vert="horz" wrap="square" rtlCol="0" anchor="t" anchorCtr="0">
            <a:spAutoFit/>
          </a:bodyPr>
          <a:lstStyle/>
          <a:p>
            <a:r>
              <a:rPr lang="vi-VN" sz="2800" dirty="0">
                <a:solidFill>
                  <a:schemeClr val="bg1"/>
                </a:solidFill>
                <a:latin typeface="Montserrat ExtraBold"/>
              </a:rPr>
              <a:t>THÔNG TIN KHÁCH HÀNG</a:t>
            </a:r>
            <a:endParaRPr lang="en-US" sz="2800" dirty="0">
              <a:solidFill>
                <a:schemeClr val="bg1"/>
              </a:solidFill>
              <a:latin typeface="Montserrat ExtraBold"/>
            </a:endParaRPr>
          </a:p>
        </p:txBody>
      </p:sp>
      <p:pic>
        <p:nvPicPr>
          <p:cNvPr id="7" name="Picture 6">
            <a:extLst>
              <a:ext uri="{FF2B5EF4-FFF2-40B4-BE49-F238E27FC236}">
                <a16:creationId xmlns:a16="http://schemas.microsoft.com/office/drawing/2014/main" id="{23310A82-A161-AD87-D544-8AE8A74A78C0}"/>
              </a:ext>
            </a:extLst>
          </p:cNvPr>
          <p:cNvPicPr>
            <a:picLocks noChangeAspect="1"/>
          </p:cNvPicPr>
          <p:nvPr/>
        </p:nvPicPr>
        <p:blipFill>
          <a:blip r:embed="rId3"/>
          <a:stretch>
            <a:fillRect/>
          </a:stretch>
        </p:blipFill>
        <p:spPr>
          <a:xfrm>
            <a:off x="142086" y="1284078"/>
            <a:ext cx="3776538" cy="1739604"/>
          </a:xfrm>
          <a:prstGeom prst="roundRect">
            <a:avLst>
              <a:gd name="adj" fmla="val 8594"/>
            </a:avLst>
          </a:prstGeom>
          <a:solidFill>
            <a:srgbClr val="FFFFFF">
              <a:shade val="85000"/>
            </a:srgbClr>
          </a:solidFill>
          <a:ln>
            <a:noFill/>
          </a:ln>
          <a:effectLst/>
        </p:spPr>
      </p:pic>
      <p:pic>
        <p:nvPicPr>
          <p:cNvPr id="9" name="Picture 8">
            <a:extLst>
              <a:ext uri="{FF2B5EF4-FFF2-40B4-BE49-F238E27FC236}">
                <a16:creationId xmlns:a16="http://schemas.microsoft.com/office/drawing/2014/main" id="{020EBF38-47FC-43CE-4F7E-4CEFB26153EF}"/>
              </a:ext>
            </a:extLst>
          </p:cNvPr>
          <p:cNvPicPr>
            <a:picLocks noChangeAspect="1"/>
          </p:cNvPicPr>
          <p:nvPr/>
        </p:nvPicPr>
        <p:blipFill>
          <a:blip r:embed="rId4"/>
          <a:srcRect l="2397" t="-1" r="1468" b="3067"/>
          <a:stretch/>
        </p:blipFill>
        <p:spPr>
          <a:xfrm>
            <a:off x="6754726" y="1256554"/>
            <a:ext cx="2937171" cy="1766972"/>
          </a:xfrm>
          <a:prstGeom prst="roundRect">
            <a:avLst>
              <a:gd name="adj" fmla="val 16180"/>
            </a:avLst>
          </a:prstGeom>
          <a:solidFill>
            <a:srgbClr val="FFFFFF">
              <a:shade val="85000"/>
            </a:srgbClr>
          </a:solidFill>
          <a:ln>
            <a:noFill/>
          </a:ln>
          <a:effectLst/>
        </p:spPr>
      </p:pic>
      <p:pic>
        <p:nvPicPr>
          <p:cNvPr id="3" name="Picture 2">
            <a:extLst>
              <a:ext uri="{FF2B5EF4-FFF2-40B4-BE49-F238E27FC236}">
                <a16:creationId xmlns:a16="http://schemas.microsoft.com/office/drawing/2014/main" id="{C8AA3C9D-4264-68A8-50C3-BCC853BFBA07}"/>
              </a:ext>
            </a:extLst>
          </p:cNvPr>
          <p:cNvPicPr>
            <a:picLocks noChangeAspect="1"/>
          </p:cNvPicPr>
          <p:nvPr/>
        </p:nvPicPr>
        <p:blipFill>
          <a:blip r:embed="rId5"/>
          <a:stretch>
            <a:fillRect/>
          </a:stretch>
        </p:blipFill>
        <p:spPr>
          <a:xfrm>
            <a:off x="6752674" y="4441610"/>
            <a:ext cx="2867992" cy="1851052"/>
          </a:xfrm>
          <a:prstGeom prst="roundRect">
            <a:avLst>
              <a:gd name="adj" fmla="val 8594"/>
            </a:avLst>
          </a:prstGeom>
          <a:solidFill>
            <a:srgbClr val="FFFFFF">
              <a:shade val="85000"/>
            </a:srgbClr>
          </a:solidFill>
          <a:ln>
            <a:noFill/>
          </a:ln>
          <a:effectLst/>
        </p:spPr>
      </p:pic>
      <p:pic>
        <p:nvPicPr>
          <p:cNvPr id="6" name="Picture 5">
            <a:extLst>
              <a:ext uri="{FF2B5EF4-FFF2-40B4-BE49-F238E27FC236}">
                <a16:creationId xmlns:a16="http://schemas.microsoft.com/office/drawing/2014/main" id="{640DE4BB-A63B-5704-3CB0-297A2681395E}"/>
              </a:ext>
            </a:extLst>
          </p:cNvPr>
          <p:cNvPicPr>
            <a:picLocks noChangeAspect="1"/>
          </p:cNvPicPr>
          <p:nvPr/>
        </p:nvPicPr>
        <p:blipFill>
          <a:blip r:embed="rId6"/>
          <a:stretch>
            <a:fillRect/>
          </a:stretch>
        </p:blipFill>
        <p:spPr>
          <a:xfrm>
            <a:off x="140034" y="4414600"/>
            <a:ext cx="3776538" cy="1878062"/>
          </a:xfrm>
          <a:prstGeom prst="roundRect">
            <a:avLst>
              <a:gd name="adj" fmla="val 8594"/>
            </a:avLst>
          </a:prstGeom>
          <a:solidFill>
            <a:srgbClr val="FFFFFF">
              <a:shade val="85000"/>
            </a:srgbClr>
          </a:solidFill>
          <a:ln>
            <a:noFill/>
          </a:ln>
          <a:effectLst/>
        </p:spPr>
      </p:pic>
      <p:pic>
        <p:nvPicPr>
          <p:cNvPr id="21" name="Picture 20">
            <a:extLst>
              <a:ext uri="{FF2B5EF4-FFF2-40B4-BE49-F238E27FC236}">
                <a16:creationId xmlns:a16="http://schemas.microsoft.com/office/drawing/2014/main" id="{71B6475A-A996-72C8-2248-B3DB0CE83195}"/>
              </a:ext>
            </a:extLst>
          </p:cNvPr>
          <p:cNvPicPr>
            <a:picLocks noChangeAspect="1"/>
          </p:cNvPicPr>
          <p:nvPr/>
        </p:nvPicPr>
        <p:blipFill>
          <a:blip r:embed="rId7"/>
          <a:srcRect l="35975" t="6804" r="32235" b="17973"/>
          <a:stretch/>
        </p:blipFill>
        <p:spPr>
          <a:xfrm>
            <a:off x="4459647" y="297326"/>
            <a:ext cx="2663106" cy="450052"/>
          </a:xfrm>
          <a:prstGeom prst="roundRect">
            <a:avLst>
              <a:gd name="adj" fmla="val 35289"/>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0AC50999-59DC-AC4E-2CEC-3A426606EF1A}"/>
              </a:ext>
            </a:extLst>
          </p:cNvPr>
          <p:cNvPicPr>
            <a:picLocks noChangeAspect="1"/>
          </p:cNvPicPr>
          <p:nvPr/>
        </p:nvPicPr>
        <p:blipFill>
          <a:blip r:embed="rId8"/>
          <a:srcRect l="2010" t="11590" r="49982" b="19403"/>
          <a:stretch/>
        </p:blipFill>
        <p:spPr>
          <a:xfrm>
            <a:off x="4491716" y="3343436"/>
            <a:ext cx="2598968" cy="359295"/>
          </a:xfrm>
          <a:prstGeom prst="roundRect">
            <a:avLst>
              <a:gd name="adj" fmla="val 29229"/>
            </a:avLst>
          </a:prstGeom>
          <a:solidFill>
            <a:srgbClr val="FFFFFF">
              <a:shade val="85000"/>
            </a:srgbClr>
          </a:solidFill>
          <a:ln w="57150">
            <a:solidFill>
              <a:schemeClr val="accent2">
                <a:lumMod val="40000"/>
                <a:lumOff val="60000"/>
              </a:schemeClr>
            </a:solidFill>
          </a:ln>
          <a:effectLst/>
        </p:spPr>
      </p:pic>
      <p:sp>
        <p:nvSpPr>
          <p:cNvPr id="23" name="Text Placeholder 5">
            <a:extLst>
              <a:ext uri="{FF2B5EF4-FFF2-40B4-BE49-F238E27FC236}">
                <a16:creationId xmlns:a16="http://schemas.microsoft.com/office/drawing/2014/main" id="{6807EFC5-6BEA-FF8E-D42B-73B7673CED8A}"/>
              </a:ext>
            </a:extLst>
          </p:cNvPr>
          <p:cNvSpPr txBox="1">
            <a:spLocks/>
          </p:cNvSpPr>
          <p:nvPr/>
        </p:nvSpPr>
        <p:spPr>
          <a:xfrm>
            <a:off x="3861317" y="1256553"/>
            <a:ext cx="2804975" cy="1767129"/>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000" dirty="0"/>
              <a:t>Khách hàng được phân bố theo số tháng gắn bó với công ty:</a:t>
            </a:r>
          </a:p>
          <a:p>
            <a:pPr marL="173038" lvl="1" indent="-60325">
              <a:buFont typeface="Arial" panose="020B0604020202020204" pitchFamily="34" charset="0"/>
              <a:buChar char="•"/>
            </a:pPr>
            <a:r>
              <a:rPr lang="vi-VN" sz="1000" b="1" dirty="0"/>
              <a:t>0-20 tháng:</a:t>
            </a:r>
            <a:r>
              <a:rPr lang="vi-VN" sz="1000" dirty="0"/>
              <a:t> 2,878 khách hàng </a:t>
            </a:r>
          </a:p>
          <a:p>
            <a:pPr marL="173038" lvl="1" indent="-60325">
              <a:buFont typeface="Arial" panose="020B0604020202020204" pitchFamily="34" charset="0"/>
              <a:buChar char="•"/>
            </a:pPr>
            <a:r>
              <a:rPr lang="vi-VN" sz="1000" b="1" dirty="0"/>
              <a:t>21-40 tháng:</a:t>
            </a:r>
            <a:r>
              <a:rPr lang="vi-VN" sz="1000" dirty="0"/>
              <a:t> 1,408 khách hàng.</a:t>
            </a:r>
          </a:p>
          <a:p>
            <a:pPr marL="173038" lvl="1" indent="-60325">
              <a:buFont typeface="Arial" panose="020B0604020202020204" pitchFamily="34" charset="0"/>
              <a:buChar char="•"/>
            </a:pPr>
            <a:r>
              <a:rPr lang="vi-VN" sz="1000" b="1" dirty="0"/>
              <a:t>41-60 tháng:</a:t>
            </a:r>
            <a:r>
              <a:rPr lang="vi-VN" sz="1000" dirty="0"/>
              <a:t> 1,350 khách hàng.</a:t>
            </a:r>
          </a:p>
          <a:p>
            <a:pPr marL="173038" lvl="1" indent="-60325">
              <a:buFont typeface="Arial" panose="020B0604020202020204" pitchFamily="34" charset="0"/>
              <a:buChar char="•"/>
            </a:pPr>
            <a:r>
              <a:rPr lang="vi-VN" sz="1000" b="1" dirty="0"/>
              <a:t>61-100 tháng:</a:t>
            </a:r>
            <a:r>
              <a:rPr lang="vi-VN" sz="1000" dirty="0"/>
              <a:t> 1,407 khách hàng.</a:t>
            </a:r>
          </a:p>
        </p:txBody>
      </p:sp>
      <p:sp>
        <p:nvSpPr>
          <p:cNvPr id="24" name="Text Placeholder 5">
            <a:extLst>
              <a:ext uri="{FF2B5EF4-FFF2-40B4-BE49-F238E27FC236}">
                <a16:creationId xmlns:a16="http://schemas.microsoft.com/office/drawing/2014/main" id="{1D683742-7839-90CA-4F83-6BC49A9F96CF}"/>
              </a:ext>
            </a:extLst>
          </p:cNvPr>
          <p:cNvSpPr txBox="1">
            <a:spLocks/>
          </p:cNvSpPr>
          <p:nvPr/>
        </p:nvSpPr>
        <p:spPr>
          <a:xfrm>
            <a:off x="9647737" y="1303917"/>
            <a:ext cx="1833532" cy="1767129"/>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err="1"/>
              <a:t>Biểu</a:t>
            </a:r>
            <a:r>
              <a:rPr lang="en-US" sz="1000" dirty="0"/>
              <a:t> </a:t>
            </a:r>
            <a:r>
              <a:rPr lang="en-US" sz="1000" dirty="0" err="1"/>
              <a:t>đồ</a:t>
            </a:r>
            <a:r>
              <a:rPr lang="en-US" sz="1000" dirty="0"/>
              <a:t> </a:t>
            </a:r>
            <a:r>
              <a:rPr lang="en-US" sz="1000" dirty="0" err="1"/>
              <a:t>tròn</a:t>
            </a:r>
            <a:r>
              <a:rPr lang="en-US" sz="1000" dirty="0"/>
              <a:t> </a:t>
            </a:r>
            <a:r>
              <a:rPr lang="en-US" sz="1000" dirty="0" err="1"/>
              <a:t>phân</a:t>
            </a:r>
            <a:r>
              <a:rPr lang="en-US" sz="1000" dirty="0"/>
              <a:t> </a:t>
            </a:r>
            <a:r>
              <a:rPr lang="en-US" sz="1000" dirty="0" err="1"/>
              <a:t>bố</a:t>
            </a:r>
            <a:r>
              <a:rPr lang="en-US" sz="1000" dirty="0"/>
              <a:t> </a:t>
            </a:r>
            <a:r>
              <a:rPr lang="en-US" sz="1000" dirty="0" err="1"/>
              <a:t>giới</a:t>
            </a:r>
            <a:r>
              <a:rPr lang="en-US" sz="1000" dirty="0"/>
              <a:t> </a:t>
            </a:r>
            <a:r>
              <a:rPr lang="en-US" sz="1000" dirty="0" err="1"/>
              <a:t>tính</a:t>
            </a:r>
            <a:r>
              <a:rPr lang="en-US" sz="1000" dirty="0"/>
              <a:t> </a:t>
            </a:r>
            <a:r>
              <a:rPr lang="en-US" sz="1000" dirty="0" err="1"/>
              <a:t>khách</a:t>
            </a:r>
            <a:r>
              <a:rPr lang="en-US" sz="1000" dirty="0"/>
              <a:t> </a:t>
            </a:r>
            <a:r>
              <a:rPr lang="en-US" sz="1000" dirty="0" err="1"/>
              <a:t>hàng</a:t>
            </a:r>
            <a:r>
              <a:rPr lang="en-US" sz="1000" dirty="0"/>
              <a:t>:</a:t>
            </a:r>
            <a:endParaRPr lang="vi-VN" sz="1000" dirty="0"/>
          </a:p>
          <a:p>
            <a:pPr marL="112713" indent="-112713">
              <a:buFont typeface="Arial" panose="020B0604020202020204" pitchFamily="34" charset="0"/>
              <a:buChar char="•"/>
            </a:pPr>
            <a:r>
              <a:rPr lang="en-US" sz="1000" b="1" dirty="0"/>
              <a:t>Nam (Male):</a:t>
            </a:r>
            <a:r>
              <a:rPr lang="en-US" sz="1000" dirty="0"/>
              <a:t> 3.49K </a:t>
            </a:r>
            <a:r>
              <a:rPr lang="en-US" sz="1000" dirty="0" err="1"/>
              <a:t>khách</a:t>
            </a:r>
            <a:r>
              <a:rPr lang="en-US" sz="1000" dirty="0"/>
              <a:t> </a:t>
            </a:r>
            <a:r>
              <a:rPr lang="en-US" sz="1000" dirty="0" err="1"/>
              <a:t>hàng</a:t>
            </a:r>
            <a:r>
              <a:rPr lang="en-US" sz="1000" dirty="0"/>
              <a:t> (</a:t>
            </a:r>
            <a:r>
              <a:rPr lang="en-US" sz="1000" b="1" dirty="0"/>
              <a:t>49.5%</a:t>
            </a:r>
            <a:r>
              <a:rPr lang="en-US" sz="1000" dirty="0"/>
              <a:t>).</a:t>
            </a:r>
          </a:p>
          <a:p>
            <a:pPr marL="112713" indent="-112713">
              <a:buFont typeface="Arial" panose="020B0604020202020204" pitchFamily="34" charset="0"/>
              <a:buChar char="•"/>
            </a:pPr>
            <a:r>
              <a:rPr lang="en-US" sz="1000" b="1" dirty="0" err="1"/>
              <a:t>Nữ</a:t>
            </a:r>
            <a:r>
              <a:rPr lang="en-US" sz="1000" b="1" dirty="0"/>
              <a:t> (Female):</a:t>
            </a:r>
            <a:r>
              <a:rPr lang="en-US" sz="1000" dirty="0"/>
              <a:t> 3.56K </a:t>
            </a:r>
            <a:r>
              <a:rPr lang="en-US" sz="1000" dirty="0" err="1"/>
              <a:t>khách</a:t>
            </a:r>
            <a:r>
              <a:rPr lang="en-US" sz="1000" dirty="0"/>
              <a:t> </a:t>
            </a:r>
            <a:r>
              <a:rPr lang="en-US" sz="1000" dirty="0" err="1"/>
              <a:t>hàng</a:t>
            </a:r>
            <a:r>
              <a:rPr lang="en-US" sz="1000" dirty="0"/>
              <a:t> (</a:t>
            </a:r>
            <a:r>
              <a:rPr lang="en-US" sz="1000" b="1" dirty="0"/>
              <a:t>50.4%</a:t>
            </a:r>
            <a:r>
              <a:rPr lang="en-US" sz="1000" dirty="0"/>
              <a:t>).</a:t>
            </a:r>
          </a:p>
          <a:p>
            <a:endParaRPr lang="vi-VN" sz="1000" dirty="0"/>
          </a:p>
        </p:txBody>
      </p:sp>
      <p:sp>
        <p:nvSpPr>
          <p:cNvPr id="27" name="TextBox 26">
            <a:extLst>
              <a:ext uri="{FF2B5EF4-FFF2-40B4-BE49-F238E27FC236}">
                <a16:creationId xmlns:a16="http://schemas.microsoft.com/office/drawing/2014/main" id="{0197D9E8-CF49-A50A-2BB5-98B3E6C48127}"/>
              </a:ext>
            </a:extLst>
          </p:cNvPr>
          <p:cNvSpPr txBox="1"/>
          <p:nvPr/>
        </p:nvSpPr>
        <p:spPr>
          <a:xfrm>
            <a:off x="3916572" y="4537358"/>
            <a:ext cx="2747670" cy="1587358"/>
          </a:xfrm>
          <a:prstGeom prst="rect">
            <a:avLst/>
          </a:prstGeom>
          <a:noFill/>
        </p:spPr>
        <p:txBody>
          <a:bodyPr wrap="square">
            <a:spAutoFit/>
          </a:bodyPr>
          <a:lstStyle/>
          <a:p>
            <a:pPr>
              <a:buFont typeface="Arial" panose="020B0604020202020204" pitchFamily="34" charset="0"/>
              <a:buChar char="•"/>
            </a:pPr>
            <a:r>
              <a:rPr lang="vi-VN" sz="1000" dirty="0"/>
              <a:t>Khách hàng được phân bố theo số tháng gắn bó với công ty:</a:t>
            </a:r>
          </a:p>
          <a:p>
            <a:pPr marL="112713" lvl="1" indent="-52388">
              <a:lnSpc>
                <a:spcPct val="200000"/>
              </a:lnSpc>
              <a:buFont typeface="Arial" panose="020B0604020202020204" pitchFamily="34" charset="0"/>
              <a:buChar char="•"/>
            </a:pPr>
            <a:r>
              <a:rPr lang="vi-VN" sz="1000" b="1" dirty="0"/>
              <a:t>0-20 tháng:</a:t>
            </a:r>
            <a:r>
              <a:rPr lang="vi-VN" sz="1000" dirty="0"/>
              <a:t> 2,878 khách hàng</a:t>
            </a:r>
          </a:p>
          <a:p>
            <a:pPr marL="112713" lvl="1" indent="-52388">
              <a:lnSpc>
                <a:spcPct val="200000"/>
              </a:lnSpc>
              <a:buFont typeface="Arial" panose="020B0604020202020204" pitchFamily="34" charset="0"/>
              <a:buChar char="•"/>
            </a:pPr>
            <a:r>
              <a:rPr lang="vi-VN" sz="1000" b="1" dirty="0"/>
              <a:t>21-40 tháng:</a:t>
            </a:r>
            <a:r>
              <a:rPr lang="vi-VN" sz="1000" dirty="0"/>
              <a:t> 1,408 khách hàng.</a:t>
            </a:r>
          </a:p>
          <a:p>
            <a:pPr marL="112713" lvl="1" indent="-52388">
              <a:lnSpc>
                <a:spcPct val="200000"/>
              </a:lnSpc>
              <a:buFont typeface="Arial" panose="020B0604020202020204" pitchFamily="34" charset="0"/>
              <a:buChar char="•"/>
            </a:pPr>
            <a:r>
              <a:rPr lang="vi-VN" sz="1000" b="1" dirty="0"/>
              <a:t>41-60 tháng:</a:t>
            </a:r>
            <a:r>
              <a:rPr lang="vi-VN" sz="1000" dirty="0"/>
              <a:t> 1,350 khách hàng.</a:t>
            </a:r>
          </a:p>
          <a:p>
            <a:pPr marL="112713" lvl="1" indent="-52388">
              <a:lnSpc>
                <a:spcPct val="200000"/>
              </a:lnSpc>
              <a:buFont typeface="Arial" panose="020B0604020202020204" pitchFamily="34" charset="0"/>
              <a:buChar char="•"/>
            </a:pPr>
            <a:r>
              <a:rPr lang="vi-VN" sz="1000" b="1" dirty="0"/>
              <a:t>61-100 tháng:</a:t>
            </a:r>
            <a:r>
              <a:rPr lang="vi-VN" sz="1000" dirty="0"/>
              <a:t> 1,407 khách hàng.</a:t>
            </a:r>
          </a:p>
        </p:txBody>
      </p:sp>
      <p:sp>
        <p:nvSpPr>
          <p:cNvPr id="31" name="Text Placeholder 5">
            <a:extLst>
              <a:ext uri="{FF2B5EF4-FFF2-40B4-BE49-F238E27FC236}">
                <a16:creationId xmlns:a16="http://schemas.microsoft.com/office/drawing/2014/main" id="{DDE08263-265F-237D-1457-E9B2FB28B09F}"/>
              </a:ext>
            </a:extLst>
          </p:cNvPr>
          <p:cNvSpPr txBox="1">
            <a:spLocks/>
          </p:cNvSpPr>
          <p:nvPr/>
        </p:nvSpPr>
        <p:spPr>
          <a:xfrm>
            <a:off x="9660436" y="4525532"/>
            <a:ext cx="1833532" cy="1767129"/>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err="1"/>
              <a:t>Biểu</a:t>
            </a:r>
            <a:r>
              <a:rPr lang="en-US" sz="1000" dirty="0"/>
              <a:t> </a:t>
            </a:r>
            <a:r>
              <a:rPr lang="en-US" sz="1000" dirty="0" err="1"/>
              <a:t>đồ</a:t>
            </a:r>
            <a:r>
              <a:rPr lang="en-US" sz="1000" dirty="0"/>
              <a:t> </a:t>
            </a:r>
            <a:r>
              <a:rPr lang="en-US" sz="1000" dirty="0" err="1"/>
              <a:t>tròn</a:t>
            </a:r>
            <a:r>
              <a:rPr lang="en-US" sz="1000" dirty="0"/>
              <a:t> </a:t>
            </a:r>
            <a:r>
              <a:rPr lang="en-US" sz="1000" dirty="0" err="1"/>
              <a:t>phân</a:t>
            </a:r>
            <a:r>
              <a:rPr lang="en-US" sz="1000" dirty="0"/>
              <a:t> </a:t>
            </a:r>
            <a:r>
              <a:rPr lang="en-US" sz="1000" dirty="0" err="1"/>
              <a:t>bố</a:t>
            </a:r>
            <a:r>
              <a:rPr lang="en-US" sz="1000" dirty="0"/>
              <a:t> </a:t>
            </a:r>
            <a:r>
              <a:rPr lang="en-US" sz="1000" dirty="0" err="1"/>
              <a:t>giới</a:t>
            </a:r>
            <a:r>
              <a:rPr lang="en-US" sz="1000" dirty="0"/>
              <a:t> </a:t>
            </a:r>
            <a:r>
              <a:rPr lang="en-US" sz="1000" dirty="0" err="1"/>
              <a:t>tính</a:t>
            </a:r>
            <a:r>
              <a:rPr lang="en-US" sz="1000" dirty="0"/>
              <a:t> </a:t>
            </a:r>
            <a:r>
              <a:rPr lang="en-US" sz="1000" dirty="0" err="1"/>
              <a:t>khách</a:t>
            </a:r>
            <a:r>
              <a:rPr lang="en-US" sz="1000" dirty="0"/>
              <a:t> </a:t>
            </a:r>
            <a:r>
              <a:rPr lang="en-US" sz="1000" dirty="0" err="1"/>
              <a:t>hàng</a:t>
            </a:r>
            <a:r>
              <a:rPr lang="en-US" sz="1000" dirty="0"/>
              <a:t> </a:t>
            </a:r>
            <a:r>
              <a:rPr lang="en-US" sz="1000" dirty="0" err="1"/>
              <a:t>rời</a:t>
            </a:r>
            <a:r>
              <a:rPr lang="en-US" sz="1000" dirty="0"/>
              <a:t> </a:t>
            </a:r>
            <a:r>
              <a:rPr lang="en-US" sz="1000" dirty="0" err="1"/>
              <a:t>bỏ</a:t>
            </a:r>
            <a:r>
              <a:rPr lang="en-US" sz="1000" dirty="0"/>
              <a:t>:</a:t>
            </a:r>
            <a:endParaRPr lang="vi-VN" sz="1000" dirty="0"/>
          </a:p>
          <a:p>
            <a:pPr marL="112713" indent="-112713">
              <a:buFont typeface="Arial" panose="020B0604020202020204" pitchFamily="34" charset="0"/>
              <a:buChar char="•"/>
            </a:pPr>
            <a:r>
              <a:rPr lang="en-US" sz="1000" b="1" dirty="0"/>
              <a:t>Nam (Male):</a:t>
            </a:r>
            <a:r>
              <a:rPr lang="en-US" sz="1000" dirty="0"/>
              <a:t> 930 </a:t>
            </a:r>
            <a:r>
              <a:rPr lang="en-US" sz="1000" dirty="0" err="1"/>
              <a:t>khách</a:t>
            </a:r>
            <a:r>
              <a:rPr lang="en-US" sz="1000" dirty="0"/>
              <a:t> </a:t>
            </a:r>
            <a:r>
              <a:rPr lang="en-US" sz="1000" dirty="0" err="1"/>
              <a:t>hàng</a:t>
            </a:r>
            <a:r>
              <a:rPr lang="en-US" sz="1000" dirty="0"/>
              <a:t> (</a:t>
            </a:r>
            <a:r>
              <a:rPr lang="en-US" sz="1000" b="1" dirty="0"/>
              <a:t>49.76%</a:t>
            </a:r>
            <a:r>
              <a:rPr lang="en-US" sz="1000" dirty="0"/>
              <a:t>).</a:t>
            </a:r>
          </a:p>
          <a:p>
            <a:pPr marL="112713" indent="-112713">
              <a:buFont typeface="Arial" panose="020B0604020202020204" pitchFamily="34" charset="0"/>
              <a:buChar char="•"/>
            </a:pPr>
            <a:r>
              <a:rPr lang="en-US" sz="1000" b="1" dirty="0" err="1"/>
              <a:t>Nữ</a:t>
            </a:r>
            <a:r>
              <a:rPr lang="en-US" sz="1000" b="1" dirty="0"/>
              <a:t> (Female):</a:t>
            </a:r>
            <a:r>
              <a:rPr lang="en-US" sz="1000" dirty="0"/>
              <a:t> 939 </a:t>
            </a:r>
            <a:r>
              <a:rPr lang="en-US" sz="1000" dirty="0" err="1"/>
              <a:t>khách</a:t>
            </a:r>
            <a:r>
              <a:rPr lang="en-US" sz="1000" dirty="0"/>
              <a:t> </a:t>
            </a:r>
            <a:r>
              <a:rPr lang="en-US" sz="1000" dirty="0" err="1"/>
              <a:t>hàng</a:t>
            </a:r>
            <a:r>
              <a:rPr lang="en-US" sz="1000" dirty="0"/>
              <a:t> (</a:t>
            </a:r>
            <a:r>
              <a:rPr lang="en-US" sz="1000" b="1" dirty="0"/>
              <a:t>50.24%</a:t>
            </a:r>
            <a:r>
              <a:rPr lang="en-US" sz="1000" dirty="0"/>
              <a:t>).</a:t>
            </a:r>
          </a:p>
          <a:p>
            <a:endParaRPr lang="vi-VN" sz="1000" dirty="0"/>
          </a:p>
        </p:txBody>
      </p:sp>
    </p:spTree>
    <p:extLst>
      <p:ext uri="{BB962C8B-B14F-4D97-AF65-F5344CB8AC3E}">
        <p14:creationId xmlns:p14="http://schemas.microsoft.com/office/powerpoint/2010/main" val="1253087576"/>
      </p:ext>
    </p:extLst>
  </p:cSld>
  <p:clrMapOvr>
    <a:masterClrMapping/>
  </p:clrMapOvr>
</p:sld>
</file>

<file path=ppt/theme/theme1.xml><?xml version="1.0" encoding="utf-8"?>
<a:theme xmlns:a="http://schemas.openxmlformats.org/drawingml/2006/main" name="Ocean">
  <a:themeElements>
    <a:clrScheme name="Custom 1">
      <a:dk1>
        <a:sysClr val="windowText" lastClr="000000"/>
      </a:dk1>
      <a:lt1>
        <a:sysClr val="window" lastClr="FFFFFF"/>
      </a:lt1>
      <a:dk2>
        <a:srgbClr val="44546A"/>
      </a:dk2>
      <a:lt2>
        <a:srgbClr val="E7E6E6"/>
      </a:lt2>
      <a:accent1>
        <a:srgbClr val="0958F7"/>
      </a:accent1>
      <a:accent2>
        <a:srgbClr val="FE7032"/>
      </a:accent2>
      <a:accent3>
        <a:srgbClr val="91BED4"/>
      </a:accent3>
      <a:accent4>
        <a:srgbClr val="FFC000"/>
      </a:accent4>
      <a:accent5>
        <a:srgbClr val="D9E8F5"/>
      </a:accent5>
      <a:accent6>
        <a:srgbClr val="FFAD8D"/>
      </a:accent6>
      <a:hlink>
        <a:srgbClr val="0563C1"/>
      </a:hlink>
      <a:folHlink>
        <a:srgbClr val="954F72"/>
      </a:folHlink>
    </a:clrScheme>
    <a:fontScheme name="Montserrat ExtraBold - Open Sans">
      <a:majorFont>
        <a:latin typeface="Montserrat ExtraBold"/>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613" row="7">
    <wetp:webextensionref xmlns:r="http://schemas.openxmlformats.org/officeDocument/2006/relationships" r:id="rId1"/>
  </wetp:taskpane>
  <wetp:taskpane dockstate="right" visibility="0" width="613" row="4">
    <wetp:webextensionref xmlns:r="http://schemas.openxmlformats.org/officeDocument/2006/relationships" r:id="rId2"/>
  </wetp:taskpane>
  <wetp:taskpane dockstate="right" visibility="0" width="613" row="4">
    <wetp:webextensionref xmlns:r="http://schemas.openxmlformats.org/officeDocument/2006/relationships" r:id="rId3"/>
  </wetp:taskpane>
  <wetp:taskpane dockstate="right" visibility="0" width="613" row="6">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65C7E817-2111-4478-9D37-40FA03604695}">
  <we:reference id="wa200006000" version="1.2.1.0" store="en-US" storeType="OMEX"/>
  <we:alternateReferences>
    <we:reference id="WA200006000" version="1.2.1.0" store="" storeType="OMEX"/>
  </we:alternateReferences>
  <we:properties>
    <we:property name="document_UID" value="&quot;c9bc5863-209c-4fcf-8e68-7c902e0a5d47&quot;"/>
  </we:properties>
  <we:bindings/>
  <we:snapshot xmlns:r="http://schemas.openxmlformats.org/officeDocument/2006/relationships"/>
</we:webextension>
</file>

<file path=ppt/webextensions/webextension2.xml><?xml version="1.0" encoding="utf-8"?>
<we:webextension xmlns:we="http://schemas.microsoft.com/office/webextensions/webextension/2010/11" id="{8C44168D-240D-444F-B8DB-E0B953707A1B}">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F221B781-6604-49F1-AA59-64BA1E605C5F}">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01B9F7B8-C013-42D7-9061-E11418286B07}">
  <we:reference id="wa200006067" version="1.0.0.5" store="en-US" storeType="OMEX"/>
  <we:alternateReferences>
    <we:reference id="WA200006067" version="1.0.0.5" store="WA200006067" storeType="OMEX"/>
  </we:alternateReferences>
  <we:properties/>
  <we:bindings/>
  <we:snapshot xmlns:r="http://schemas.openxmlformats.org/officeDocument/2006/relationships"/>
  <we:extLst>
    <a:ext xmlns:a="http://schemas.openxmlformats.org/drawingml/2006/main" uri="{0858819E-0033-43BF-8937-05EC82904868}">
      <we:backgroundApp state="1" runtimeId=""/>
    </a:ext>
  </we:extLst>
</we:webextension>
</file>

<file path=docProps/app.xml><?xml version="1.0" encoding="utf-8"?>
<Properties xmlns="http://schemas.openxmlformats.org/officeDocument/2006/extended-properties" xmlns:vt="http://schemas.openxmlformats.org/officeDocument/2006/docPropsVTypes">
  <TotalTime>3464</TotalTime>
  <Words>5086</Words>
  <Application>Microsoft Office PowerPoint</Application>
  <PresentationFormat>Widescreen</PresentationFormat>
  <Paragraphs>344</Paragraphs>
  <Slides>24</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Aptos</vt:lpstr>
      <vt:lpstr>Arial</vt:lpstr>
      <vt:lpstr>Calibri</vt:lpstr>
      <vt:lpstr>Cascadia Mono SemiBold</vt:lpstr>
      <vt:lpstr>Courier New</vt:lpstr>
      <vt:lpstr>Montserrat ExtraBold</vt:lpstr>
      <vt:lpstr>Open Sans</vt:lpstr>
      <vt:lpstr>Open Sans (Body)</vt:lpstr>
      <vt:lpstr>Symbol</vt:lpstr>
      <vt:lpstr>Ocean</vt:lpstr>
      <vt:lpstr>MAVEN CHURN TELECOM</vt:lpstr>
      <vt:lpstr>Problem Statement </vt:lpstr>
      <vt:lpstr>PowerPoint Presentation</vt:lpstr>
      <vt:lpstr>Thống kê  và  Mô tả</vt:lpstr>
      <vt:lpstr>PowerPoint Presentation</vt:lpstr>
      <vt:lpstr>Thông tin khách hàng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vt:lpstr>
      <vt:lpstr>NGUYÊN NHÂN CHURN VÀ ĐƯA RA KHUYẾN NGHỊ</vt:lpstr>
      <vt:lpstr>Phân khúc theo độ tuổi</vt:lpstr>
      <vt:lpstr>Phân khúc theo chi phí</vt:lpstr>
      <vt:lpstr>Dịch vụ công ty </vt:lpstr>
      <vt:lpstr>INTERNET SERVICE</vt:lpstr>
      <vt:lpstr>Dịch vụ công ty </vt:lpstr>
      <vt:lpstr>Dịch vụ công ty </vt:lpstr>
      <vt:lpstr>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Công Trúc</dc:creator>
  <cp:lastModifiedBy>Nguyễn Công Trúc</cp:lastModifiedBy>
  <cp:revision>5</cp:revision>
  <dcterms:created xsi:type="dcterms:W3CDTF">2024-11-16T01:28:40Z</dcterms:created>
  <dcterms:modified xsi:type="dcterms:W3CDTF">2024-11-28T09:12:59Z</dcterms:modified>
</cp:coreProperties>
</file>